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379" r:id="rId4"/>
    <p:sldId id="267" r:id="rId5"/>
    <p:sldId id="337" r:id="rId6"/>
    <p:sldId id="406" r:id="rId7"/>
    <p:sldId id="402" r:id="rId8"/>
    <p:sldId id="403" r:id="rId9"/>
    <p:sldId id="404" r:id="rId10"/>
    <p:sldId id="407" r:id="rId11"/>
    <p:sldId id="405" r:id="rId12"/>
    <p:sldId id="408" r:id="rId13"/>
    <p:sldId id="410" r:id="rId14"/>
    <p:sldId id="411" r:id="rId15"/>
    <p:sldId id="412" r:id="rId16"/>
    <p:sldId id="413" r:id="rId17"/>
    <p:sldId id="414" r:id="rId18"/>
    <p:sldId id="415" r:id="rId19"/>
    <p:sldId id="416" r:id="rId20"/>
    <p:sldId id="418" r:id="rId21"/>
    <p:sldId id="417" r:id="rId22"/>
    <p:sldId id="419" r:id="rId23"/>
    <p:sldId id="420" r:id="rId24"/>
    <p:sldId id="421"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4" autoAdjust="0"/>
    <p:restoredTop sz="94660"/>
  </p:normalViewPr>
  <p:slideViewPr>
    <p:cSldViewPr snapToGrid="0">
      <p:cViewPr varScale="1">
        <p:scale>
          <a:sx n="75" d="100"/>
          <a:sy n="75" d="100"/>
        </p:scale>
        <p:origin x="60"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4B4CE1-76C8-49A3-AD5E-7279E1E998B7}" type="datetimeFigureOut">
              <a:rPr lang="en-US" smtClean="0"/>
              <a:t>6/26/2019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1751067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6/26/2019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2083784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6/26/2019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25027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6/26/2019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7111317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6/26/2019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150031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6/26/2019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18438140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4B4CE1-76C8-49A3-AD5E-7279E1E998B7}" type="datetimeFigureOut">
              <a:rPr lang="en-US" smtClean="0"/>
              <a:t>6/26/2019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342360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4B4CE1-76C8-49A3-AD5E-7279E1E998B7}" type="datetimeFigureOut">
              <a:rPr lang="en-US" smtClean="0"/>
              <a:t>6/26/2019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407352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4B4CE1-76C8-49A3-AD5E-7279E1E998B7}" type="datetimeFigureOut">
              <a:rPr lang="en-US" smtClean="0"/>
              <a:t>6/26/2019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3614680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6/26/2019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628944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4B4CE1-76C8-49A3-AD5E-7279E1E998B7}" type="datetimeFigureOut">
              <a:rPr lang="en-US" smtClean="0"/>
              <a:t>6/26/2019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3953282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4B4CE1-76C8-49A3-AD5E-7279E1E998B7}" type="datetimeFigureOut">
              <a:rPr lang="en-US" smtClean="0"/>
              <a:t>6/26/2019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2507023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4B4CE1-76C8-49A3-AD5E-7279E1E998B7}" type="datetimeFigureOut">
              <a:rPr lang="en-US" smtClean="0"/>
              <a:t>6/26/2019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3067594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B4CE1-76C8-49A3-AD5E-7279E1E998B7}" type="datetimeFigureOut">
              <a:rPr lang="en-US" smtClean="0"/>
              <a:t>6/26/2019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3019446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4B4CE1-76C8-49A3-AD5E-7279E1E998B7}" type="datetimeFigureOut">
              <a:rPr lang="en-US" smtClean="0"/>
              <a:t>6/26/2019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2568933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04B4CE1-76C8-49A3-AD5E-7279E1E998B7}" type="datetimeFigureOut">
              <a:rPr lang="en-US" smtClean="0"/>
              <a:t>6/26/2019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2170899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04B4CE1-76C8-49A3-AD5E-7279E1E998B7}" type="datetimeFigureOut">
              <a:rPr lang="en-US" smtClean="0"/>
              <a:t>6/26/2019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8C7BDEE-0EB6-4ADC-AC7D-A6D8782345DE}" type="slidenum">
              <a:rPr lang="en-US" smtClean="0"/>
              <a:t>‹#›</a:t>
            </a:fld>
            <a:endParaRPr lang="en-US" dirty="0"/>
          </a:p>
        </p:txBody>
      </p:sp>
    </p:spTree>
    <p:extLst>
      <p:ext uri="{BB962C8B-B14F-4D97-AF65-F5344CB8AC3E}">
        <p14:creationId xmlns:p14="http://schemas.microsoft.com/office/powerpoint/2010/main" val="39939046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high confidence">
            <a:extLst>
              <a:ext uri="{FF2B5EF4-FFF2-40B4-BE49-F238E27FC236}">
                <a16:creationId xmlns:a16="http://schemas.microsoft.com/office/drawing/2014/main" id="{95582A0C-564D-4D98-9C18-827AA9E4581B}"/>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
            <a:ext cx="12192000" cy="6858001"/>
          </a:xfrm>
          <a:prstGeom prst="rect">
            <a:avLst/>
          </a:prstGeom>
        </p:spPr>
      </p:pic>
    </p:spTree>
    <p:extLst>
      <p:ext uri="{BB962C8B-B14F-4D97-AF65-F5344CB8AC3E}">
        <p14:creationId xmlns:p14="http://schemas.microsoft.com/office/powerpoint/2010/main" val="3754728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An Apologist</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715500" cy="5176495"/>
          </a:xfrm>
        </p:spPr>
        <p:txBody>
          <a:bodyPr>
            <a:normAutofit/>
          </a:bodyPr>
          <a:lstStyle/>
          <a:p>
            <a:pPr marL="0" indent="0" defTabSz="463550">
              <a:spcBef>
                <a:spcPts val="0"/>
              </a:spcBef>
              <a:buNone/>
            </a:pPr>
            <a:r>
              <a:rPr lang="en-US" sz="2800" dirty="0">
                <a:solidFill>
                  <a:schemeClr val="tx1"/>
                </a:solidFill>
              </a:rPr>
              <a:t>Do disciples really need to be ready today?</a:t>
            </a:r>
          </a:p>
          <a:p>
            <a:pPr defTabSz="463550">
              <a:spcBef>
                <a:spcPts val="0"/>
              </a:spcBef>
            </a:pPr>
            <a:r>
              <a:rPr lang="en-US" sz="2800" dirty="0">
                <a:solidFill>
                  <a:schemeClr val="tx1"/>
                </a:solidFill>
              </a:rPr>
              <a:t>No Trials</a:t>
            </a:r>
          </a:p>
          <a:p>
            <a:pPr defTabSz="463550">
              <a:spcBef>
                <a:spcPts val="0"/>
              </a:spcBef>
            </a:pPr>
            <a:r>
              <a:rPr lang="en-US" sz="2800" dirty="0">
                <a:solidFill>
                  <a:schemeClr val="tx1"/>
                </a:solidFill>
              </a:rPr>
              <a:t>No Persecution</a:t>
            </a:r>
          </a:p>
          <a:p>
            <a:pPr defTabSz="463550">
              <a:spcBef>
                <a:spcPts val="0"/>
              </a:spcBef>
            </a:pPr>
            <a:r>
              <a:rPr lang="en-US" sz="2800" dirty="0">
                <a:solidFill>
                  <a:schemeClr val="tx1"/>
                </a:solidFill>
              </a:rPr>
              <a:t>No Prison</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When and with whom might we have to defend the gospel?</a:t>
            </a:r>
          </a:p>
          <a:p>
            <a:pPr defTabSz="463550">
              <a:spcBef>
                <a:spcPts val="0"/>
              </a:spcBef>
            </a:pPr>
            <a:r>
              <a:rPr lang="en-US" sz="2800" dirty="0">
                <a:solidFill>
                  <a:schemeClr val="tx1"/>
                </a:solidFill>
              </a:rPr>
              <a:t>Atheist</a:t>
            </a:r>
          </a:p>
          <a:p>
            <a:pPr defTabSz="463550">
              <a:spcBef>
                <a:spcPts val="0"/>
              </a:spcBef>
            </a:pPr>
            <a:r>
              <a:rPr lang="en-US" sz="2800" dirty="0">
                <a:solidFill>
                  <a:schemeClr val="tx1"/>
                </a:solidFill>
              </a:rPr>
              <a:t>False Teacher/Doctrine</a:t>
            </a:r>
          </a:p>
          <a:p>
            <a:pPr defTabSz="463550">
              <a:spcBef>
                <a:spcPts val="0"/>
              </a:spcBef>
            </a:pPr>
            <a:r>
              <a:rPr lang="en-US" sz="2800" dirty="0">
                <a:solidFill>
                  <a:schemeClr val="tx1"/>
                </a:solidFill>
              </a:rPr>
              <a:t>Worldly Views</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2439793570"/>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Sanctify the Lord God in Your Hearts</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446559" cy="5176495"/>
          </a:xfrm>
        </p:spPr>
        <p:txBody>
          <a:bodyPr>
            <a:normAutofit/>
          </a:bodyPr>
          <a:lstStyle/>
          <a:p>
            <a:pPr marL="0" indent="0" defTabSz="463550">
              <a:spcBef>
                <a:spcPts val="0"/>
              </a:spcBef>
              <a:buNone/>
            </a:pPr>
            <a:r>
              <a:rPr lang="en-US" sz="2800" u="sng" dirty="0">
                <a:solidFill>
                  <a:schemeClr val="tx1"/>
                </a:solidFill>
              </a:rPr>
              <a:t>KJV &amp; NKJV </a:t>
            </a:r>
            <a:r>
              <a:rPr lang="en-US" sz="2800" dirty="0">
                <a:solidFill>
                  <a:schemeClr val="tx1"/>
                </a:solidFill>
              </a:rPr>
              <a:t>– “the Lord God” - Newer but less manuscripts</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u="sng" dirty="0">
                <a:solidFill>
                  <a:schemeClr val="tx1"/>
                </a:solidFill>
              </a:rPr>
              <a:t>NASB and others</a:t>
            </a:r>
            <a:r>
              <a:rPr lang="en-US" sz="2800" dirty="0">
                <a:solidFill>
                  <a:schemeClr val="tx1"/>
                </a:solidFill>
              </a:rPr>
              <a:t> – “Christ as Lord” - Older but fewer manuscripts</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u="sng" dirty="0">
                <a:solidFill>
                  <a:schemeClr val="tx1"/>
                </a:solidFill>
              </a:rPr>
              <a:t>Sanctify as Lord</a:t>
            </a:r>
            <a:r>
              <a:rPr lang="en-US" sz="2800" dirty="0">
                <a:solidFill>
                  <a:schemeClr val="tx1"/>
                </a:solidFill>
              </a:rPr>
              <a:t>– Set Apart as Master, set above all else</a:t>
            </a:r>
          </a:p>
          <a:p>
            <a:pPr defTabSz="463550">
              <a:spcBef>
                <a:spcPts val="0"/>
              </a:spcBef>
            </a:pPr>
            <a:r>
              <a:rPr lang="en-US" sz="2800" dirty="0">
                <a:solidFill>
                  <a:schemeClr val="tx1"/>
                </a:solidFill>
              </a:rPr>
              <a:t>The definition of a Disciple</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u="sng" dirty="0">
                <a:solidFill>
                  <a:schemeClr val="tx1"/>
                </a:solidFill>
              </a:rPr>
              <a:t>Heart</a:t>
            </a:r>
            <a:r>
              <a:rPr lang="en-US" sz="2800" dirty="0">
                <a:solidFill>
                  <a:schemeClr val="tx1"/>
                </a:solidFill>
              </a:rPr>
              <a:t> – Center of the Physical and Spiritual Life</a:t>
            </a:r>
            <a:endParaRPr lang="en-US" sz="2800" u="sng"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189941188"/>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Sanctify the Lord God in Your Hearts</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164994" cy="5176495"/>
          </a:xfrm>
        </p:spPr>
        <p:txBody>
          <a:bodyPr>
            <a:normAutofit/>
          </a:bodyPr>
          <a:lstStyle/>
          <a:p>
            <a:pPr marL="0" indent="0" defTabSz="463550">
              <a:spcBef>
                <a:spcPts val="0"/>
              </a:spcBef>
              <a:buNone/>
            </a:pPr>
            <a:r>
              <a:rPr lang="en-US" sz="2800" dirty="0">
                <a:solidFill>
                  <a:schemeClr val="tx1"/>
                </a:solidFill>
              </a:rPr>
              <a:t>If God or Christ is Lord in our hearts what are the results in our lives?</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 obedience</a:t>
            </a:r>
          </a:p>
          <a:p>
            <a:pPr marL="0" indent="0" defTabSz="463550">
              <a:spcBef>
                <a:spcPts val="0"/>
              </a:spcBef>
              <a:buNone/>
            </a:pPr>
            <a:r>
              <a:rPr lang="en-US" sz="2800" dirty="0">
                <a:solidFill>
                  <a:schemeClr val="tx1"/>
                </a:solidFill>
              </a:rPr>
              <a:t>… no fear of others (Heb 13:6)</a:t>
            </a:r>
          </a:p>
          <a:p>
            <a:pPr marL="0" indent="0" defTabSz="463550">
              <a:spcBef>
                <a:spcPts val="0"/>
              </a:spcBef>
              <a:buNone/>
            </a:pPr>
            <a:r>
              <a:rPr lang="en-US" sz="2800" dirty="0">
                <a:solidFill>
                  <a:schemeClr val="tx1"/>
                </a:solidFill>
              </a:rPr>
              <a:t>… look to Him for approval</a:t>
            </a:r>
          </a:p>
          <a:p>
            <a:pPr marL="0" indent="0" defTabSz="463550">
              <a:spcBef>
                <a:spcPts val="0"/>
              </a:spcBef>
              <a:buNone/>
            </a:pPr>
            <a:r>
              <a:rPr lang="en-US" sz="2800" dirty="0">
                <a:solidFill>
                  <a:schemeClr val="tx1"/>
                </a:solidFill>
              </a:rPr>
              <a:t>… want to please Him</a:t>
            </a:r>
          </a:p>
          <a:p>
            <a:pPr marL="0" indent="0" defTabSz="463550">
              <a:spcBef>
                <a:spcPts val="0"/>
              </a:spcBef>
              <a:buNone/>
            </a:pPr>
            <a:r>
              <a:rPr lang="en-US" sz="2800" dirty="0">
                <a:solidFill>
                  <a:schemeClr val="tx1"/>
                </a:solidFill>
              </a:rPr>
              <a:t>… confidence in Him (Heb 4:14-16)</a:t>
            </a:r>
          </a:p>
          <a:p>
            <a:pPr marL="0" indent="0" defTabSz="463550">
              <a:spcBef>
                <a:spcPts val="0"/>
              </a:spcBef>
              <a:buNone/>
            </a:pPr>
            <a:r>
              <a:rPr lang="en-US" sz="2800" dirty="0">
                <a:solidFill>
                  <a:schemeClr val="tx1"/>
                </a:solidFill>
              </a:rPr>
              <a:t>… </a:t>
            </a:r>
            <a:r>
              <a:rPr lang="en-US" sz="2800" b="1" dirty="0">
                <a:solidFill>
                  <a:schemeClr val="tx1"/>
                </a:solidFill>
              </a:rPr>
              <a:t>defend Him</a:t>
            </a:r>
          </a:p>
          <a:p>
            <a:pPr marL="0" indent="0" defTabSz="463550">
              <a:spcBef>
                <a:spcPts val="0"/>
              </a:spcBef>
              <a:buNone/>
            </a:pPr>
            <a:r>
              <a:rPr lang="en-US" sz="2800" dirty="0">
                <a:solidFill>
                  <a:schemeClr val="tx1"/>
                </a:solidFill>
              </a:rPr>
              <a:t>… </a:t>
            </a:r>
            <a:r>
              <a:rPr lang="en-US" sz="2800" b="1" dirty="0">
                <a:solidFill>
                  <a:schemeClr val="tx1"/>
                </a:solidFill>
              </a:rPr>
              <a:t>others will notice our actions and responses</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4035471011"/>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Always Be Ready</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164994" cy="5176495"/>
          </a:xfrm>
        </p:spPr>
        <p:txBody>
          <a:bodyPr>
            <a:normAutofit/>
          </a:bodyPr>
          <a:lstStyle/>
          <a:p>
            <a:pPr marL="0" indent="0" defTabSz="463550">
              <a:spcBef>
                <a:spcPts val="0"/>
              </a:spcBef>
              <a:buNone/>
            </a:pPr>
            <a:r>
              <a:rPr lang="en-US" sz="2800" dirty="0">
                <a:solidFill>
                  <a:schemeClr val="tx1"/>
                </a:solidFill>
              </a:rPr>
              <a:t>We are not inspired like the Apostles, so how do we get ready?</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(2 Timothy 2:15)  </a:t>
            </a:r>
            <a:r>
              <a:rPr lang="en-US" sz="2800" u="sng" dirty="0">
                <a:solidFill>
                  <a:schemeClr val="tx1"/>
                </a:solidFill>
              </a:rPr>
              <a:t>Be diligent</a:t>
            </a:r>
            <a:r>
              <a:rPr lang="en-US" sz="2800" dirty="0">
                <a:solidFill>
                  <a:schemeClr val="tx1"/>
                </a:solidFill>
              </a:rPr>
              <a:t> to present yourself approved to God as </a:t>
            </a:r>
            <a:r>
              <a:rPr lang="en-US" sz="2800" u="sng" dirty="0">
                <a:solidFill>
                  <a:schemeClr val="tx1"/>
                </a:solidFill>
              </a:rPr>
              <a:t>a workman</a:t>
            </a:r>
            <a:r>
              <a:rPr lang="en-US" sz="2800" dirty="0">
                <a:solidFill>
                  <a:schemeClr val="tx1"/>
                </a:solidFill>
              </a:rPr>
              <a:t> who does not need to be ashamed, </a:t>
            </a:r>
            <a:r>
              <a:rPr lang="en-US" sz="2800" u="sng" dirty="0">
                <a:solidFill>
                  <a:schemeClr val="tx1"/>
                </a:solidFill>
              </a:rPr>
              <a:t>accurately handling</a:t>
            </a:r>
            <a:r>
              <a:rPr lang="en-US" sz="2800" dirty="0">
                <a:solidFill>
                  <a:schemeClr val="tx1"/>
                </a:solidFill>
              </a:rPr>
              <a:t> the word of truth.</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Heb 5:12-14</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313892452"/>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Always Be Ready</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164994" cy="5176495"/>
          </a:xfrm>
        </p:spPr>
        <p:txBody>
          <a:bodyPr>
            <a:normAutofit/>
          </a:bodyPr>
          <a:lstStyle/>
          <a:p>
            <a:pPr marL="0" indent="0" defTabSz="463550">
              <a:spcBef>
                <a:spcPts val="0"/>
              </a:spcBef>
              <a:buNone/>
            </a:pPr>
            <a:r>
              <a:rPr lang="en-US" sz="2800" dirty="0">
                <a:solidFill>
                  <a:schemeClr val="tx1"/>
                </a:solidFill>
              </a:rPr>
              <a:t>Things a disciple can do to be Ready</a:t>
            </a:r>
            <a:endParaRPr lang="en-US" sz="3000" dirty="0">
              <a:solidFill>
                <a:schemeClr val="tx1"/>
              </a:solidFill>
            </a:endParaRPr>
          </a:p>
          <a:p>
            <a:pPr defTabSz="463550">
              <a:spcBef>
                <a:spcPts val="0"/>
              </a:spcBef>
            </a:pPr>
            <a:r>
              <a:rPr lang="en-US" sz="2800" dirty="0">
                <a:solidFill>
                  <a:schemeClr val="tx1"/>
                </a:solidFill>
              </a:rPr>
              <a:t>Read and Study the Bible</a:t>
            </a:r>
          </a:p>
          <a:p>
            <a:pPr defTabSz="463550">
              <a:spcBef>
                <a:spcPts val="0"/>
              </a:spcBef>
            </a:pPr>
            <a:r>
              <a:rPr lang="en-US" sz="2800" dirty="0">
                <a:solidFill>
                  <a:schemeClr val="tx1"/>
                </a:solidFill>
              </a:rPr>
              <a:t>Know why you obeyed – what scriptures</a:t>
            </a:r>
          </a:p>
          <a:p>
            <a:pPr defTabSz="463550">
              <a:spcBef>
                <a:spcPts val="0"/>
              </a:spcBef>
            </a:pPr>
            <a:r>
              <a:rPr lang="en-US" sz="2800" dirty="0">
                <a:solidFill>
                  <a:schemeClr val="tx1"/>
                </a:solidFill>
              </a:rPr>
              <a:t>Know why we do what we do</a:t>
            </a:r>
          </a:p>
          <a:p>
            <a:pPr lvl="1" defTabSz="463550">
              <a:spcBef>
                <a:spcPts val="0"/>
              </a:spcBef>
            </a:pPr>
            <a:r>
              <a:rPr lang="en-US" sz="2400" dirty="0">
                <a:solidFill>
                  <a:schemeClr val="tx1"/>
                </a:solidFill>
              </a:rPr>
              <a:t>Sing</a:t>
            </a:r>
          </a:p>
          <a:p>
            <a:pPr lvl="1" defTabSz="463550">
              <a:spcBef>
                <a:spcPts val="0"/>
              </a:spcBef>
            </a:pPr>
            <a:r>
              <a:rPr lang="en-US" sz="2400" dirty="0">
                <a:solidFill>
                  <a:schemeClr val="tx1"/>
                </a:solidFill>
              </a:rPr>
              <a:t>Pray</a:t>
            </a:r>
          </a:p>
          <a:p>
            <a:pPr lvl="1" defTabSz="463550">
              <a:spcBef>
                <a:spcPts val="0"/>
              </a:spcBef>
            </a:pPr>
            <a:r>
              <a:rPr lang="en-US" sz="2400" dirty="0">
                <a:solidFill>
                  <a:schemeClr val="tx1"/>
                </a:solidFill>
              </a:rPr>
              <a:t>Lords Supper weekly</a:t>
            </a:r>
          </a:p>
          <a:p>
            <a:pPr lvl="1" defTabSz="463550">
              <a:spcBef>
                <a:spcPts val="0"/>
              </a:spcBef>
            </a:pPr>
            <a:r>
              <a:rPr lang="en-US" sz="2400" dirty="0">
                <a:solidFill>
                  <a:schemeClr val="tx1"/>
                </a:solidFill>
              </a:rPr>
              <a:t>Assemble with Saints</a:t>
            </a:r>
          </a:p>
          <a:p>
            <a:pPr defTabSz="463550">
              <a:spcBef>
                <a:spcPts val="0"/>
              </a:spcBef>
            </a:pPr>
            <a:r>
              <a:rPr lang="en-US" sz="2800" dirty="0">
                <a:solidFill>
                  <a:schemeClr val="tx1"/>
                </a:solidFill>
              </a:rPr>
              <a:t>Attend Classes</a:t>
            </a:r>
          </a:p>
          <a:p>
            <a:pPr defTabSz="463550">
              <a:spcBef>
                <a:spcPts val="0"/>
              </a:spcBef>
            </a:pPr>
            <a:r>
              <a:rPr lang="en-US" sz="2800" dirty="0">
                <a:solidFill>
                  <a:schemeClr val="tx1"/>
                </a:solidFill>
              </a:rPr>
              <a:t>Attend every Assembly</a:t>
            </a:r>
          </a:p>
          <a:p>
            <a:pPr defTabSz="463550">
              <a:spcBef>
                <a:spcPts val="0"/>
              </a:spcBef>
            </a:pPr>
            <a:r>
              <a:rPr lang="en-US" sz="2800" dirty="0">
                <a:solidFill>
                  <a:schemeClr val="tx1"/>
                </a:solidFill>
              </a:rPr>
              <a:t>Read Debates</a:t>
            </a:r>
          </a:p>
          <a:p>
            <a:pPr lvl="1" defTabSz="463550">
              <a:spcBef>
                <a:spcPts val="0"/>
              </a:spcBef>
            </a:pPr>
            <a:r>
              <a:rPr lang="en-US" sz="2600" dirty="0">
                <a:solidFill>
                  <a:schemeClr val="tx1"/>
                </a:solidFill>
              </a:rPr>
              <a:t>Don’t argue men’s arguments - Scripture</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
        <p:nvSpPr>
          <p:cNvPr id="3" name="Rectangle 2">
            <a:extLst>
              <a:ext uri="{FF2B5EF4-FFF2-40B4-BE49-F238E27FC236}">
                <a16:creationId xmlns:a16="http://schemas.microsoft.com/office/drawing/2014/main" id="{66D7BF80-D4B9-4C7B-8BBF-D77C82D322E5}"/>
              </a:ext>
            </a:extLst>
          </p:cNvPr>
          <p:cNvSpPr/>
          <p:nvPr/>
        </p:nvSpPr>
        <p:spPr>
          <a:xfrm>
            <a:off x="2479240" y="3271777"/>
            <a:ext cx="7233519"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a:ln/>
                <a:solidFill>
                  <a:schemeClr val="accent4"/>
                </a:solidFill>
                <a:effectLst/>
              </a:rPr>
              <a:t>Takes Time and Effort</a:t>
            </a:r>
          </a:p>
        </p:txBody>
      </p:sp>
    </p:spTree>
    <p:extLst>
      <p:ext uri="{BB962C8B-B14F-4D97-AF65-F5344CB8AC3E}">
        <p14:creationId xmlns:p14="http://schemas.microsoft.com/office/powerpoint/2010/main" val="3573582066"/>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3">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3">
                                            <p:txEl>
                                              <p:pRg st="11" end="1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45" presetClass="entr" presetSubtype="0" fill="hold" grpId="0"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fade">
                                      <p:cBhvr>
                                        <p:cTn id="49" dur="2000"/>
                                        <p:tgtEl>
                                          <p:spTgt spid="3"/>
                                        </p:tgtEl>
                                      </p:cBhvr>
                                    </p:animEffect>
                                    <p:anim calcmode="lin" valueType="num">
                                      <p:cBhvr>
                                        <p:cTn id="50" dur="2000" fill="hold"/>
                                        <p:tgtEl>
                                          <p:spTgt spid="3"/>
                                        </p:tgtEl>
                                        <p:attrNameLst>
                                          <p:attrName>ppt_w</p:attrName>
                                        </p:attrNameLst>
                                      </p:cBhvr>
                                      <p:tavLst>
                                        <p:tav tm="0" fmla="#ppt_w*sin(2.5*pi*$)">
                                          <p:val>
                                            <p:fltVal val="0"/>
                                          </p:val>
                                        </p:tav>
                                        <p:tav tm="100000">
                                          <p:val>
                                            <p:fltVal val="1"/>
                                          </p:val>
                                        </p:tav>
                                      </p:tavLst>
                                    </p:anim>
                                    <p:anim calcmode="lin" valueType="num">
                                      <p:cBhvr>
                                        <p:cTn id="51"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Always Be Ready</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164994" cy="5176495"/>
          </a:xfrm>
        </p:spPr>
        <p:txBody>
          <a:bodyPr>
            <a:normAutofit/>
          </a:bodyPr>
          <a:lstStyle/>
          <a:p>
            <a:pPr marL="0" indent="0" defTabSz="463550">
              <a:spcBef>
                <a:spcPts val="0"/>
              </a:spcBef>
              <a:buNone/>
            </a:pPr>
            <a:r>
              <a:rPr lang="en-US" sz="2800" dirty="0">
                <a:solidFill>
                  <a:schemeClr val="tx1"/>
                </a:solidFill>
              </a:rPr>
              <a:t>How are these efforts helpful?</a:t>
            </a:r>
          </a:p>
          <a:p>
            <a:pPr defTabSz="463550">
              <a:spcBef>
                <a:spcPts val="0"/>
              </a:spcBef>
            </a:pPr>
            <a:r>
              <a:rPr lang="en-US" sz="2800" dirty="0">
                <a:solidFill>
                  <a:schemeClr val="tx1"/>
                </a:solidFill>
              </a:rPr>
              <a:t>Rom 10:17 – Strengthens or Faith </a:t>
            </a:r>
            <a:r>
              <a:rPr lang="en-US" sz="2800" dirty="0">
                <a:solidFill>
                  <a:schemeClr val="tx1"/>
                </a:solidFill>
                <a:sym typeface="Wingdings" panose="05000000000000000000" pitchFamily="2" charset="2"/>
              </a:rPr>
              <a:t> Confidence</a:t>
            </a:r>
          </a:p>
          <a:p>
            <a:pPr defTabSz="463550">
              <a:spcBef>
                <a:spcPts val="0"/>
              </a:spcBef>
            </a:pPr>
            <a:r>
              <a:rPr lang="en-US" sz="2800" dirty="0">
                <a:solidFill>
                  <a:schemeClr val="tx1"/>
                </a:solidFill>
              </a:rPr>
              <a:t>Eph 4:11-15</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(Phil 1:14) and that most of the brethren, trusting in the Lord because of my imprisonment, have far more courage to speak the word of God without fear.</a:t>
            </a:r>
          </a:p>
          <a:p>
            <a:pPr defTabSz="463550">
              <a:spcBef>
                <a:spcPts val="0"/>
              </a:spcBef>
            </a:pPr>
            <a:endParaRPr lang="en-US" sz="2800" dirty="0">
              <a:solidFill>
                <a:schemeClr val="tx1"/>
              </a:solidFill>
            </a:endParaRPr>
          </a:p>
          <a:p>
            <a:pPr marL="0" indent="0" defTabSz="463550">
              <a:spcBef>
                <a:spcPts val="0"/>
              </a:spcBef>
              <a:buNone/>
            </a:pPr>
            <a:r>
              <a:rPr lang="en-US" sz="2800" dirty="0">
                <a:solidFill>
                  <a:schemeClr val="tx1"/>
                </a:solidFill>
              </a:rPr>
              <a:t>How does this help those who are lost?</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1541814364"/>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To Give a Defense</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164994" cy="5176495"/>
          </a:xfrm>
        </p:spPr>
        <p:txBody>
          <a:bodyPr>
            <a:normAutofit/>
          </a:bodyPr>
          <a:lstStyle/>
          <a:p>
            <a:pPr marL="0" indent="0" defTabSz="463550">
              <a:spcBef>
                <a:spcPts val="0"/>
              </a:spcBef>
              <a:buNone/>
            </a:pPr>
            <a:r>
              <a:rPr lang="en-US" sz="2800" dirty="0">
                <a:solidFill>
                  <a:schemeClr val="tx1"/>
                </a:solidFill>
              </a:rPr>
              <a:t>Greek “</a:t>
            </a:r>
            <a:r>
              <a:rPr lang="en-US" sz="2800" dirty="0" err="1">
                <a:solidFill>
                  <a:schemeClr val="tx1"/>
                </a:solidFill>
              </a:rPr>
              <a:t>Apologian</a:t>
            </a:r>
            <a:r>
              <a:rPr lang="en-US" sz="2800" dirty="0">
                <a:solidFill>
                  <a:schemeClr val="tx1"/>
                </a:solidFill>
              </a:rPr>
              <a:t>” – to give a formal defense</a:t>
            </a:r>
          </a:p>
          <a:p>
            <a:pPr marL="0" indent="0" defTabSz="463550">
              <a:spcBef>
                <a:spcPts val="0"/>
              </a:spcBef>
              <a:buNone/>
            </a:pPr>
            <a:endParaRPr lang="en-US" sz="2800" dirty="0">
              <a:solidFill>
                <a:schemeClr val="tx1"/>
              </a:solidFill>
            </a:endParaRPr>
          </a:p>
          <a:p>
            <a:pPr defTabSz="463550">
              <a:spcBef>
                <a:spcPts val="0"/>
              </a:spcBef>
            </a:pPr>
            <a:r>
              <a:rPr lang="en-US" sz="2400" dirty="0">
                <a:solidFill>
                  <a:schemeClr val="tx1"/>
                </a:solidFill>
              </a:rPr>
              <a:t>Disciples must be ready to give a reasoned intelligent explanation for their faith.</a:t>
            </a:r>
          </a:p>
          <a:p>
            <a:pPr marL="0" indent="0" defTabSz="463550">
              <a:spcBef>
                <a:spcPts val="0"/>
              </a:spcBef>
              <a:buNone/>
            </a:pPr>
            <a:endParaRPr lang="en-US" sz="2800" dirty="0">
              <a:solidFill>
                <a:schemeClr val="tx1"/>
              </a:solidFill>
            </a:endParaRPr>
          </a:p>
          <a:p>
            <a:pPr defTabSz="463550">
              <a:spcBef>
                <a:spcPts val="0"/>
              </a:spcBef>
            </a:pPr>
            <a:r>
              <a:rPr lang="en-US" sz="2400" dirty="0">
                <a:solidFill>
                  <a:schemeClr val="tx1"/>
                </a:solidFill>
              </a:rPr>
              <a:t>Where does this reasoned intelligent explanation come from?</a:t>
            </a:r>
          </a:p>
          <a:p>
            <a:pPr lvl="1" defTabSz="463550">
              <a:spcBef>
                <a:spcPts val="0"/>
              </a:spcBef>
            </a:pPr>
            <a:r>
              <a:rPr lang="en-US" sz="2200" dirty="0">
                <a:solidFill>
                  <a:schemeClr val="tx1"/>
                </a:solidFill>
              </a:rPr>
              <a:t>The Word of God-what better response could there be? </a:t>
            </a:r>
          </a:p>
          <a:p>
            <a:pPr marL="0" indent="0" defTabSz="463550">
              <a:spcBef>
                <a:spcPts val="0"/>
              </a:spcBef>
              <a:buNone/>
            </a:pPr>
            <a:endParaRPr lang="en-US" sz="2800" dirty="0">
              <a:solidFill>
                <a:schemeClr val="tx1"/>
              </a:solidFill>
            </a:endParaRPr>
          </a:p>
          <a:p>
            <a:pPr defTabSz="463550">
              <a:spcBef>
                <a:spcPts val="0"/>
              </a:spcBef>
            </a:pPr>
            <a:r>
              <a:rPr lang="en-US" sz="2400" dirty="0">
                <a:solidFill>
                  <a:schemeClr val="tx1"/>
                </a:solidFill>
              </a:rPr>
              <a:t>Why not your own ideas, opinions or personal experiences?</a:t>
            </a:r>
          </a:p>
          <a:p>
            <a:pPr defTabSz="463550">
              <a:spcBef>
                <a:spcPts val="0"/>
              </a:spcBef>
            </a:pPr>
            <a:endParaRPr lang="en-US" sz="2400" dirty="0">
              <a:solidFill>
                <a:schemeClr val="tx1"/>
              </a:solidFill>
            </a:endParaRPr>
          </a:p>
          <a:p>
            <a:pPr defTabSz="463550">
              <a:spcBef>
                <a:spcPts val="0"/>
              </a:spcBef>
            </a:pPr>
            <a:r>
              <a:rPr lang="en-US" sz="2400" dirty="0">
                <a:solidFill>
                  <a:schemeClr val="tx1"/>
                </a:solidFill>
              </a:rPr>
              <a:t>Being ready is not good enough, you must </a:t>
            </a:r>
            <a:r>
              <a:rPr lang="en-US" sz="2400" b="1" dirty="0">
                <a:solidFill>
                  <a:schemeClr val="tx1"/>
                </a:solidFill>
              </a:rPr>
              <a:t>actually give </a:t>
            </a:r>
            <a:r>
              <a:rPr lang="en-US" sz="2400" dirty="0">
                <a:solidFill>
                  <a:schemeClr val="tx1"/>
                </a:solidFill>
              </a:rPr>
              <a:t>a defense when the time comes.</a:t>
            </a:r>
          </a:p>
          <a:p>
            <a:pPr marL="0" indent="0" defTabSz="463550">
              <a:spcBef>
                <a:spcPts val="0"/>
              </a:spcBef>
              <a:buNone/>
            </a:pPr>
            <a:endParaRPr lang="en-US" sz="28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168725981"/>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To Give a Defense</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164994" cy="5176495"/>
          </a:xfrm>
        </p:spPr>
        <p:txBody>
          <a:bodyPr>
            <a:normAutofit/>
          </a:bodyPr>
          <a:lstStyle/>
          <a:p>
            <a:pPr marL="0" indent="0" defTabSz="463550">
              <a:spcBef>
                <a:spcPts val="0"/>
              </a:spcBef>
              <a:buNone/>
            </a:pPr>
            <a:r>
              <a:rPr lang="en-US" sz="2800" dirty="0">
                <a:solidFill>
                  <a:schemeClr val="tx1"/>
                </a:solidFill>
              </a:rPr>
              <a:t>What about…?</a:t>
            </a:r>
          </a:p>
          <a:p>
            <a:pPr defTabSz="463550">
              <a:spcBef>
                <a:spcPts val="0"/>
              </a:spcBef>
            </a:pPr>
            <a:r>
              <a:rPr lang="en-US" sz="2800" dirty="0">
                <a:solidFill>
                  <a:schemeClr val="tx1"/>
                </a:solidFill>
              </a:rPr>
              <a:t>“Well, I think…”</a:t>
            </a:r>
          </a:p>
          <a:p>
            <a:pPr defTabSz="463550">
              <a:spcBef>
                <a:spcPts val="0"/>
              </a:spcBef>
            </a:pPr>
            <a:r>
              <a:rPr lang="en-US" sz="2800" dirty="0">
                <a:solidFill>
                  <a:schemeClr val="tx1"/>
                </a:solidFill>
              </a:rPr>
              <a:t>“My Preacher says…”</a:t>
            </a:r>
          </a:p>
          <a:p>
            <a:pPr defTabSz="463550">
              <a:spcBef>
                <a:spcPts val="0"/>
              </a:spcBef>
            </a:pPr>
            <a:r>
              <a:rPr lang="en-US" sz="2800" dirty="0">
                <a:solidFill>
                  <a:schemeClr val="tx1"/>
                </a:solidFill>
              </a:rPr>
              <a:t>“Our church believes…”</a:t>
            </a:r>
          </a:p>
          <a:p>
            <a:pPr defTabSz="463550">
              <a:spcBef>
                <a:spcPts val="0"/>
              </a:spcBef>
            </a:pPr>
            <a:endParaRPr lang="en-US" sz="2800" dirty="0">
              <a:solidFill>
                <a:schemeClr val="tx1"/>
              </a:solidFill>
            </a:endParaRPr>
          </a:p>
          <a:p>
            <a:pPr marL="0" indent="0" defTabSz="463550">
              <a:spcBef>
                <a:spcPts val="0"/>
              </a:spcBef>
              <a:buNone/>
            </a:pPr>
            <a:r>
              <a:rPr lang="en-US" sz="2400" dirty="0">
                <a:solidFill>
                  <a:schemeClr val="tx1"/>
                </a:solidFill>
              </a:rPr>
              <a:t>(John 17:17)  "Sanctify them in the truth; Your word is truth.</a:t>
            </a:r>
          </a:p>
          <a:p>
            <a:pPr marL="0" indent="0" defTabSz="463550">
              <a:spcBef>
                <a:spcPts val="0"/>
              </a:spcBef>
              <a:buNone/>
            </a:pPr>
            <a:endParaRPr lang="en-US" sz="2800" dirty="0">
              <a:solidFill>
                <a:schemeClr val="tx1"/>
              </a:solidFill>
            </a:endParaRPr>
          </a:p>
          <a:p>
            <a:pPr marL="0" indent="0" defTabSz="463550">
              <a:spcBef>
                <a:spcPts val="0"/>
              </a:spcBef>
              <a:buNone/>
            </a:pPr>
            <a:r>
              <a:rPr lang="en-US" sz="2400" dirty="0">
                <a:solidFill>
                  <a:schemeClr val="tx1"/>
                </a:solidFill>
              </a:rPr>
              <a:t>The only adequate defense is the Word of God properly used.</a:t>
            </a:r>
          </a:p>
          <a:p>
            <a:pPr marL="0" indent="0" defTabSz="463550">
              <a:spcBef>
                <a:spcPts val="0"/>
              </a:spcBef>
              <a:buNone/>
            </a:pPr>
            <a:endParaRPr lang="en-US" sz="28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
        <p:nvSpPr>
          <p:cNvPr id="6" name="Rectangle 5">
            <a:extLst>
              <a:ext uri="{FF2B5EF4-FFF2-40B4-BE49-F238E27FC236}">
                <a16:creationId xmlns:a16="http://schemas.microsoft.com/office/drawing/2014/main" id="{7038C983-7687-4724-8050-CC5BD9A6C75D}"/>
              </a:ext>
            </a:extLst>
          </p:cNvPr>
          <p:cNvSpPr/>
          <p:nvPr/>
        </p:nvSpPr>
        <p:spPr>
          <a:xfrm>
            <a:off x="2164481" y="5251140"/>
            <a:ext cx="7233519"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a:ln/>
                <a:solidFill>
                  <a:schemeClr val="accent4"/>
                </a:solidFill>
                <a:effectLst/>
              </a:rPr>
              <a:t>Takes Time and Effort</a:t>
            </a:r>
          </a:p>
        </p:txBody>
      </p:sp>
    </p:spTree>
    <p:extLst>
      <p:ext uri="{BB962C8B-B14F-4D97-AF65-F5344CB8AC3E}">
        <p14:creationId xmlns:p14="http://schemas.microsoft.com/office/powerpoint/2010/main" val="2742897500"/>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2000"/>
                                        <p:tgtEl>
                                          <p:spTgt spid="6"/>
                                        </p:tgtEl>
                                      </p:cBhvr>
                                    </p:animEffect>
                                    <p:anim calcmode="lin" valueType="num">
                                      <p:cBhvr>
                                        <p:cTn id="32" dur="2000" fill="hold"/>
                                        <p:tgtEl>
                                          <p:spTgt spid="6"/>
                                        </p:tgtEl>
                                        <p:attrNameLst>
                                          <p:attrName>ppt_w</p:attrName>
                                        </p:attrNameLst>
                                      </p:cBhvr>
                                      <p:tavLst>
                                        <p:tav tm="0" fmla="#ppt_w*sin(2.5*pi*$)">
                                          <p:val>
                                            <p:fltVal val="0"/>
                                          </p:val>
                                        </p:tav>
                                        <p:tav tm="100000">
                                          <p:val>
                                            <p:fltVal val="1"/>
                                          </p:val>
                                        </p:tav>
                                      </p:tavLst>
                                    </p:anim>
                                    <p:anim calcmode="lin" valueType="num">
                                      <p:cBhvr>
                                        <p:cTn id="33"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To Everyone Who Asks You</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164994" cy="5176495"/>
          </a:xfrm>
        </p:spPr>
        <p:txBody>
          <a:bodyPr>
            <a:normAutofit/>
          </a:bodyPr>
          <a:lstStyle/>
          <a:p>
            <a:pPr marL="0" indent="0" defTabSz="463550">
              <a:spcBef>
                <a:spcPts val="0"/>
              </a:spcBef>
              <a:buNone/>
            </a:pPr>
            <a:r>
              <a:rPr lang="en-US" sz="2800" dirty="0">
                <a:solidFill>
                  <a:schemeClr val="tx1"/>
                </a:solidFill>
              </a:rPr>
              <a:t>“Always” – unceasingly</a:t>
            </a:r>
          </a:p>
          <a:p>
            <a:pPr defTabSz="463550">
              <a:spcBef>
                <a:spcPts val="0"/>
              </a:spcBef>
            </a:pPr>
            <a:r>
              <a:rPr lang="en-US" sz="2800" dirty="0">
                <a:solidFill>
                  <a:schemeClr val="tx1"/>
                </a:solidFill>
              </a:rPr>
              <a:t>Who’s “everyone who asks you”?</a:t>
            </a:r>
          </a:p>
          <a:p>
            <a:pPr defTabSz="463550">
              <a:spcBef>
                <a:spcPts val="0"/>
              </a:spcBef>
            </a:pPr>
            <a:r>
              <a:rPr lang="en-US" sz="2800" dirty="0">
                <a:solidFill>
                  <a:schemeClr val="tx1"/>
                </a:solidFill>
              </a:rPr>
              <a:t>What if you are busy and don’t have the time?</a:t>
            </a:r>
          </a:p>
          <a:p>
            <a:pPr lvl="1" defTabSz="463550">
              <a:spcBef>
                <a:spcPts val="0"/>
              </a:spcBef>
            </a:pPr>
            <a:r>
              <a:rPr lang="en-US" sz="2600" dirty="0">
                <a:solidFill>
                  <a:schemeClr val="tx1"/>
                </a:solidFill>
              </a:rPr>
              <a:t>Getting ready for a big presentation at work?</a:t>
            </a:r>
          </a:p>
          <a:p>
            <a:pPr lvl="1" defTabSz="463550">
              <a:spcBef>
                <a:spcPts val="0"/>
              </a:spcBef>
            </a:pPr>
            <a:r>
              <a:rPr lang="en-US" sz="2600" dirty="0">
                <a:solidFill>
                  <a:schemeClr val="tx1"/>
                </a:solidFill>
              </a:rPr>
              <a:t>You someplace you have to be?</a:t>
            </a:r>
          </a:p>
          <a:p>
            <a:pPr lvl="1" defTabSz="463550">
              <a:spcBef>
                <a:spcPts val="0"/>
              </a:spcBef>
            </a:pPr>
            <a:endParaRPr lang="en-US" sz="2600" dirty="0">
              <a:solidFill>
                <a:schemeClr val="tx1"/>
              </a:solidFill>
            </a:endParaRPr>
          </a:p>
          <a:p>
            <a:pPr defTabSz="463550">
              <a:spcBef>
                <a:spcPts val="0"/>
              </a:spcBef>
            </a:pPr>
            <a:r>
              <a:rPr lang="en-US" sz="2800" dirty="0">
                <a:solidFill>
                  <a:schemeClr val="tx1"/>
                </a:solidFill>
              </a:rPr>
              <a:t>What if they have been mean to you in the past?</a:t>
            </a:r>
          </a:p>
          <a:p>
            <a:pPr lvl="1" defTabSz="463550">
              <a:spcBef>
                <a:spcPts val="0"/>
              </a:spcBef>
            </a:pPr>
            <a:r>
              <a:rPr lang="en-US" sz="2600" dirty="0">
                <a:solidFill>
                  <a:schemeClr val="tx1"/>
                </a:solidFill>
              </a:rPr>
              <a:t>Made you look bad to coworkers or boss?</a:t>
            </a:r>
          </a:p>
          <a:p>
            <a:pPr lvl="1" defTabSz="463550">
              <a:spcBef>
                <a:spcPts val="0"/>
              </a:spcBef>
            </a:pPr>
            <a:r>
              <a:rPr lang="en-US" sz="2600" dirty="0">
                <a:solidFill>
                  <a:schemeClr val="tx1"/>
                </a:solidFill>
              </a:rPr>
              <a:t>They are a mean boss?</a:t>
            </a:r>
          </a:p>
          <a:p>
            <a:pPr lvl="1" defTabSz="463550">
              <a:spcBef>
                <a:spcPts val="0"/>
              </a:spcBef>
            </a:pPr>
            <a:r>
              <a:rPr lang="en-US" sz="2600" dirty="0">
                <a:solidFill>
                  <a:schemeClr val="tx1"/>
                </a:solidFill>
              </a:rPr>
              <a:t>They are a mean nosy neighbor?</a:t>
            </a:r>
          </a:p>
          <a:p>
            <a:pPr lvl="1" defTabSz="463550">
              <a:spcBef>
                <a:spcPts val="0"/>
              </a:spcBef>
            </a:pPr>
            <a:endParaRPr lang="en-US" sz="2600" dirty="0">
              <a:solidFill>
                <a:schemeClr val="tx1"/>
              </a:solidFill>
            </a:endParaRPr>
          </a:p>
          <a:p>
            <a:pPr marL="57150" indent="0" defTabSz="463550">
              <a:spcBef>
                <a:spcPts val="0"/>
              </a:spcBef>
              <a:buNone/>
            </a:pPr>
            <a:r>
              <a:rPr lang="en-US" sz="2800" dirty="0">
                <a:solidFill>
                  <a:schemeClr val="tx1"/>
                </a:solidFill>
              </a:rPr>
              <a:t>Pray for these opportunities, they are the best ones.</a:t>
            </a:r>
          </a:p>
          <a:p>
            <a:pPr lvl="1" defTabSz="463550">
              <a:spcBef>
                <a:spcPts val="0"/>
              </a:spcBef>
            </a:pPr>
            <a:endParaRPr lang="en-US" sz="26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1624575197"/>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To Everyone Who Asks You</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164994" cy="5176495"/>
          </a:xfrm>
        </p:spPr>
        <p:txBody>
          <a:bodyPr>
            <a:normAutofit/>
          </a:bodyPr>
          <a:lstStyle/>
          <a:p>
            <a:pPr marL="0" indent="0" defTabSz="463550">
              <a:spcBef>
                <a:spcPts val="0"/>
              </a:spcBef>
              <a:buNone/>
            </a:pPr>
            <a:r>
              <a:rPr lang="en-US" sz="2800" dirty="0">
                <a:solidFill>
                  <a:schemeClr val="tx1"/>
                </a:solidFill>
              </a:rPr>
              <a:t>When it does </a:t>
            </a:r>
            <a:r>
              <a:rPr lang="en-US" sz="2800" b="1" dirty="0">
                <a:solidFill>
                  <a:schemeClr val="tx1"/>
                </a:solidFill>
              </a:rPr>
              <a:t>not</a:t>
            </a:r>
            <a:r>
              <a:rPr lang="en-US" sz="2800" dirty="0">
                <a:solidFill>
                  <a:schemeClr val="tx1"/>
                </a:solidFill>
              </a:rPr>
              <a:t> mean “everyone”…</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1 Tim 6:3-5, 2 Tim 2:16-18, Tit 3:9-11, Matt7:6</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These situations require wisdom…</a:t>
            </a:r>
          </a:p>
          <a:p>
            <a:pPr marL="0" indent="0" defTabSz="463550">
              <a:spcBef>
                <a:spcPts val="0"/>
              </a:spcBef>
              <a:buNone/>
            </a:pPr>
            <a:endParaRPr lang="en-US" sz="2800" dirty="0">
              <a:solidFill>
                <a:schemeClr val="tx1"/>
              </a:solidFill>
            </a:endParaRPr>
          </a:p>
          <a:p>
            <a:pPr marL="800100" lvl="2" indent="0" defTabSz="463550">
              <a:spcBef>
                <a:spcPts val="0"/>
              </a:spcBef>
              <a:buNone/>
            </a:pPr>
            <a:r>
              <a:rPr lang="en-US" sz="2800" dirty="0">
                <a:solidFill>
                  <a:schemeClr val="tx1"/>
                </a:solidFill>
              </a:rPr>
              <a:t>…but don’t use them as an excuse not to teach someone. </a:t>
            </a:r>
          </a:p>
          <a:p>
            <a:pPr marL="800100" lvl="2"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How do you know if they fit this category if you do not have at least one conversation?</a:t>
            </a:r>
          </a:p>
          <a:p>
            <a:pPr lvl="1" defTabSz="463550">
              <a:spcBef>
                <a:spcPts val="0"/>
              </a:spcBef>
            </a:pPr>
            <a:endParaRPr lang="en-US" sz="26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3565899964"/>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peaker&#10;&#10;Description generated with high confidence">
            <a:extLst>
              <a:ext uri="{FF2B5EF4-FFF2-40B4-BE49-F238E27FC236}">
                <a16:creationId xmlns:a16="http://schemas.microsoft.com/office/drawing/2014/main" id="{9B641C60-76BC-47E2-B4B5-9E7D3704BA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62" y="-21647"/>
            <a:ext cx="12210562" cy="6901293"/>
          </a:xfrm>
          <a:prstGeom prst="rect">
            <a:avLst/>
          </a:prstGeom>
        </p:spPr>
      </p:pic>
      <p:sp>
        <p:nvSpPr>
          <p:cNvPr id="2" name="Title 1">
            <a:extLst>
              <a:ext uri="{FF2B5EF4-FFF2-40B4-BE49-F238E27FC236}">
                <a16:creationId xmlns:a16="http://schemas.microsoft.com/office/drawing/2014/main" id="{2FC4503C-33B9-4D0E-8B5B-F53DE3B3C83C}"/>
              </a:ext>
            </a:extLst>
          </p:cNvPr>
          <p:cNvSpPr>
            <a:spLocks noGrp="1"/>
          </p:cNvSpPr>
          <p:nvPr>
            <p:ph type="title"/>
          </p:nvPr>
        </p:nvSpPr>
        <p:spPr/>
        <p:txBody>
          <a:bodyPr>
            <a:normAutofit/>
          </a:bodyPr>
          <a:lstStyle/>
          <a:p>
            <a:r>
              <a:rPr lang="en-US" sz="3600" dirty="0">
                <a:solidFill>
                  <a:schemeClr val="bg1"/>
                </a:solidFill>
                <a:latin typeface="Khmer UI" pitchFamily="34" charset="0"/>
                <a:cs typeface="Khmer UI" pitchFamily="34" charset="0"/>
              </a:rPr>
              <a:t>THE DISCIPLES RELATIONSHIP:</a:t>
            </a:r>
          </a:p>
        </p:txBody>
      </p:sp>
      <p:sp>
        <p:nvSpPr>
          <p:cNvPr id="3" name="Subtitle 2">
            <a:extLst>
              <a:ext uri="{FF2B5EF4-FFF2-40B4-BE49-F238E27FC236}">
                <a16:creationId xmlns:a16="http://schemas.microsoft.com/office/drawing/2014/main" id="{7C421AC8-238B-46E7-AFAE-0AF38595F50A}"/>
              </a:ext>
            </a:extLst>
          </p:cNvPr>
          <p:cNvSpPr>
            <a:spLocks noGrp="1"/>
          </p:cNvSpPr>
          <p:nvPr>
            <p:ph idx="1"/>
          </p:nvPr>
        </p:nvSpPr>
        <p:spPr>
          <a:xfrm>
            <a:off x="838200" y="1690688"/>
            <a:ext cx="11001499" cy="4835240"/>
          </a:xfrm>
        </p:spPr>
        <p:txBody>
          <a:bodyPr numCol="2">
            <a:normAutofit fontScale="85000" lnSpcReduction="20000"/>
          </a:bodyPr>
          <a:lstStyle/>
          <a:p>
            <a:pPr>
              <a:buClr>
                <a:schemeClr val="bg1"/>
              </a:buClr>
            </a:pPr>
            <a:r>
              <a:rPr lang="en-US" sz="3600" dirty="0">
                <a:solidFill>
                  <a:schemeClr val="bg1"/>
                </a:solidFill>
                <a:latin typeface="Khmer UI" pitchFamily="34" charset="0"/>
                <a:cs typeface="Khmer UI" pitchFamily="34" charset="0"/>
              </a:rPr>
              <a:t>TO HIMSELF</a:t>
            </a:r>
          </a:p>
          <a:p>
            <a:pPr lvl="1">
              <a:buClr>
                <a:schemeClr val="bg1"/>
              </a:buClr>
            </a:pPr>
            <a:r>
              <a:rPr lang="en-US" sz="2800" dirty="0">
                <a:solidFill>
                  <a:schemeClr val="bg1"/>
                </a:solidFill>
                <a:latin typeface="Khmer UI" pitchFamily="34" charset="0"/>
                <a:cs typeface="Khmer UI" pitchFamily="34" charset="0"/>
              </a:rPr>
              <a:t>An Athlete</a:t>
            </a:r>
          </a:p>
          <a:p>
            <a:pPr lvl="1">
              <a:buClr>
                <a:schemeClr val="bg1"/>
              </a:buClr>
            </a:pPr>
            <a:r>
              <a:rPr lang="en-US" sz="2800" dirty="0">
                <a:solidFill>
                  <a:schemeClr val="bg1"/>
                </a:solidFill>
                <a:latin typeface="Khmer UI" pitchFamily="34" charset="0"/>
                <a:cs typeface="Khmer UI" pitchFamily="34" charset="0"/>
              </a:rPr>
              <a:t>A Soldier</a:t>
            </a:r>
          </a:p>
          <a:p>
            <a:pPr>
              <a:buClr>
                <a:schemeClr val="bg1"/>
              </a:buClr>
            </a:pPr>
            <a:endParaRPr lang="en-US" sz="3600" dirty="0">
              <a:solidFill>
                <a:schemeClr val="bg1"/>
              </a:solidFill>
              <a:latin typeface="Khmer UI" pitchFamily="34" charset="0"/>
              <a:cs typeface="Khmer UI" pitchFamily="34" charset="0"/>
            </a:endParaRPr>
          </a:p>
          <a:p>
            <a:pPr>
              <a:buClr>
                <a:schemeClr val="bg1"/>
              </a:buClr>
            </a:pPr>
            <a:r>
              <a:rPr lang="en-US" sz="3600" dirty="0">
                <a:solidFill>
                  <a:schemeClr val="bg1"/>
                </a:solidFill>
                <a:latin typeface="Khmer UI" pitchFamily="34" charset="0"/>
                <a:cs typeface="Khmer UI" pitchFamily="34" charset="0"/>
              </a:rPr>
              <a:t>TO HIS LORD</a:t>
            </a:r>
          </a:p>
          <a:p>
            <a:pPr lvl="1">
              <a:buClr>
                <a:schemeClr val="bg1"/>
              </a:buClr>
            </a:pPr>
            <a:r>
              <a:rPr lang="en-US" sz="3200" dirty="0">
                <a:solidFill>
                  <a:schemeClr val="bg1"/>
                </a:solidFill>
                <a:latin typeface="Khmer UI" pitchFamily="34" charset="0"/>
                <a:cs typeface="Khmer UI" pitchFamily="34" charset="0"/>
              </a:rPr>
              <a:t>The Potter and the Clay</a:t>
            </a:r>
          </a:p>
          <a:p>
            <a:pPr lvl="1">
              <a:buClr>
                <a:schemeClr val="bg1"/>
              </a:buClr>
            </a:pPr>
            <a:r>
              <a:rPr lang="en-US" sz="3200" dirty="0">
                <a:solidFill>
                  <a:schemeClr val="bg1"/>
                </a:solidFill>
                <a:latin typeface="Khmer UI" pitchFamily="34" charset="0"/>
                <a:cs typeface="Khmer UI" pitchFamily="34" charset="0"/>
              </a:rPr>
              <a:t>The Vine and the Branches</a:t>
            </a:r>
          </a:p>
          <a:p>
            <a:pPr lvl="1">
              <a:buClr>
                <a:schemeClr val="bg1"/>
              </a:buClr>
            </a:pPr>
            <a:r>
              <a:rPr lang="en-US" sz="3200" dirty="0">
                <a:solidFill>
                  <a:schemeClr val="bg1"/>
                </a:solidFill>
                <a:latin typeface="Khmer UI" pitchFamily="34" charset="0"/>
                <a:cs typeface="Khmer UI" pitchFamily="34" charset="0"/>
              </a:rPr>
              <a:t>A Child of God</a:t>
            </a:r>
          </a:p>
          <a:p>
            <a:pPr>
              <a:buClr>
                <a:schemeClr val="bg1"/>
              </a:buClr>
            </a:pPr>
            <a:endParaRPr lang="en-US" sz="3600" dirty="0">
              <a:solidFill>
                <a:schemeClr val="bg1"/>
              </a:solidFill>
              <a:latin typeface="Khmer UI" pitchFamily="34" charset="0"/>
              <a:cs typeface="Khmer UI" pitchFamily="34" charset="0"/>
            </a:endParaRPr>
          </a:p>
          <a:p>
            <a:pPr>
              <a:buClr>
                <a:schemeClr val="bg1"/>
              </a:buClr>
            </a:pPr>
            <a:endParaRPr lang="en-US" sz="3600" dirty="0">
              <a:solidFill>
                <a:schemeClr val="bg1"/>
              </a:solidFill>
              <a:latin typeface="Khmer UI" pitchFamily="34" charset="0"/>
              <a:cs typeface="Khmer UI" pitchFamily="34" charset="0"/>
            </a:endParaRPr>
          </a:p>
          <a:p>
            <a:pPr>
              <a:buClr>
                <a:schemeClr val="bg1"/>
              </a:buClr>
            </a:pPr>
            <a:r>
              <a:rPr lang="en-US" sz="3600" dirty="0">
                <a:solidFill>
                  <a:schemeClr val="bg1"/>
                </a:solidFill>
                <a:latin typeface="Khmer UI" pitchFamily="34" charset="0"/>
                <a:cs typeface="Khmer UI" pitchFamily="34" charset="0"/>
              </a:rPr>
              <a:t>TO HIS BRETHREN</a:t>
            </a:r>
          </a:p>
          <a:p>
            <a:pPr lvl="1">
              <a:buClr>
                <a:schemeClr val="bg1"/>
              </a:buClr>
            </a:pPr>
            <a:r>
              <a:rPr lang="en-US" sz="3200" dirty="0">
                <a:solidFill>
                  <a:schemeClr val="bg1"/>
                </a:solidFill>
                <a:latin typeface="Khmer UI" pitchFamily="34" charset="0"/>
                <a:cs typeface="Khmer UI" pitchFamily="34" charset="0"/>
              </a:rPr>
              <a:t>A Member of the Body</a:t>
            </a:r>
          </a:p>
          <a:p>
            <a:pPr lvl="1">
              <a:buClr>
                <a:schemeClr val="bg1"/>
              </a:buClr>
            </a:pPr>
            <a:r>
              <a:rPr lang="en-US" sz="3200" dirty="0">
                <a:solidFill>
                  <a:schemeClr val="bg1"/>
                </a:solidFill>
                <a:latin typeface="Khmer UI" pitchFamily="34" charset="0"/>
                <a:cs typeface="Khmer UI" pitchFamily="34" charset="0"/>
              </a:rPr>
              <a:t>“My Brother’s Keeper”</a:t>
            </a:r>
          </a:p>
          <a:p>
            <a:pPr lvl="1">
              <a:buClr>
                <a:schemeClr val="bg1"/>
              </a:buClr>
            </a:pPr>
            <a:r>
              <a:rPr lang="en-US" sz="3200" dirty="0">
                <a:solidFill>
                  <a:schemeClr val="bg1"/>
                </a:solidFill>
                <a:latin typeface="Khmer UI" pitchFamily="34" charset="0"/>
                <a:cs typeface="Khmer UI" pitchFamily="34" charset="0"/>
              </a:rPr>
              <a:t>A Servant</a:t>
            </a:r>
          </a:p>
          <a:p>
            <a:pPr lvl="1">
              <a:buClr>
                <a:schemeClr val="bg1"/>
              </a:buClr>
            </a:pPr>
            <a:endParaRPr lang="en-US" sz="3200" dirty="0">
              <a:solidFill>
                <a:schemeClr val="bg1"/>
              </a:solidFill>
              <a:latin typeface="Khmer UI" pitchFamily="34" charset="0"/>
              <a:cs typeface="Khmer UI" pitchFamily="34" charset="0"/>
            </a:endParaRPr>
          </a:p>
          <a:p>
            <a:pPr>
              <a:buClr>
                <a:schemeClr val="bg1"/>
              </a:buClr>
            </a:pPr>
            <a:r>
              <a:rPr lang="en-US" sz="3600" dirty="0">
                <a:solidFill>
                  <a:schemeClr val="bg1"/>
                </a:solidFill>
                <a:latin typeface="Khmer UI" pitchFamily="34" charset="0"/>
                <a:cs typeface="Khmer UI" pitchFamily="34" charset="0"/>
              </a:rPr>
              <a:t>TO THE WORLD</a:t>
            </a:r>
          </a:p>
          <a:p>
            <a:pPr lvl="1">
              <a:buClr>
                <a:schemeClr val="bg1"/>
              </a:buClr>
            </a:pPr>
            <a:r>
              <a:rPr lang="en-US" sz="3200" dirty="0">
                <a:solidFill>
                  <a:schemeClr val="bg1"/>
                </a:solidFill>
                <a:latin typeface="Khmer UI" pitchFamily="34" charset="0"/>
                <a:cs typeface="Khmer UI" pitchFamily="34" charset="0"/>
              </a:rPr>
              <a:t>Strangers &amp; Pilgrims</a:t>
            </a:r>
          </a:p>
          <a:p>
            <a:pPr lvl="1">
              <a:buClr>
                <a:schemeClr val="bg1"/>
              </a:buClr>
            </a:pPr>
            <a:r>
              <a:rPr lang="en-US" sz="3200" dirty="0">
                <a:solidFill>
                  <a:schemeClr val="bg1"/>
                </a:solidFill>
                <a:latin typeface="Khmer UI" pitchFamily="34" charset="0"/>
                <a:cs typeface="Khmer UI" pitchFamily="34" charset="0"/>
              </a:rPr>
              <a:t>Salt &amp; Light</a:t>
            </a:r>
          </a:p>
          <a:p>
            <a:pPr lvl="1">
              <a:buClr>
                <a:schemeClr val="bg1"/>
              </a:buClr>
            </a:pPr>
            <a:r>
              <a:rPr lang="en-US" sz="3200" b="1" dirty="0">
                <a:solidFill>
                  <a:schemeClr val="bg1"/>
                </a:solidFill>
                <a:latin typeface="Khmer UI" pitchFamily="34" charset="0"/>
                <a:cs typeface="Khmer UI" pitchFamily="34" charset="0"/>
              </a:rPr>
              <a:t>An Apologist</a:t>
            </a:r>
          </a:p>
          <a:p>
            <a:pPr lvl="1">
              <a:buClr>
                <a:schemeClr val="bg1"/>
              </a:buClr>
            </a:pPr>
            <a:r>
              <a:rPr lang="en-US" sz="3200" dirty="0">
                <a:solidFill>
                  <a:schemeClr val="bg1"/>
                </a:solidFill>
                <a:latin typeface="Khmer UI" pitchFamily="34" charset="0"/>
                <a:cs typeface="Khmer UI" pitchFamily="34" charset="0"/>
              </a:rPr>
              <a:t>Fishers of Men</a:t>
            </a:r>
          </a:p>
        </p:txBody>
      </p:sp>
      <p:cxnSp>
        <p:nvCxnSpPr>
          <p:cNvPr id="7" name="Straight Arrow Connector 6">
            <a:extLst>
              <a:ext uri="{FF2B5EF4-FFF2-40B4-BE49-F238E27FC236}">
                <a16:creationId xmlns:a16="http://schemas.microsoft.com/office/drawing/2014/main" id="{033B7851-F7EE-4571-8BFD-C0915EB9ECFF}"/>
              </a:ext>
            </a:extLst>
          </p:cNvPr>
          <p:cNvCxnSpPr>
            <a:cxnSpLocks/>
          </p:cNvCxnSpPr>
          <p:nvPr/>
        </p:nvCxnSpPr>
        <p:spPr>
          <a:xfrm>
            <a:off x="5921920" y="5657353"/>
            <a:ext cx="715630" cy="0"/>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8259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A Reason for the Hope that is in You</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899" y="1606860"/>
            <a:ext cx="9513619" cy="5031446"/>
          </a:xfrm>
        </p:spPr>
        <p:txBody>
          <a:bodyPr>
            <a:normAutofit fontScale="92500" lnSpcReduction="10000"/>
          </a:bodyPr>
          <a:lstStyle/>
          <a:p>
            <a:pPr marL="0" indent="0" defTabSz="463550">
              <a:spcBef>
                <a:spcPts val="0"/>
              </a:spcBef>
              <a:buNone/>
            </a:pPr>
            <a:r>
              <a:rPr lang="en-US" sz="2800" dirty="0">
                <a:solidFill>
                  <a:schemeClr val="tx1"/>
                </a:solidFill>
              </a:rPr>
              <a:t>How do they know there is a hope within you?</a:t>
            </a:r>
          </a:p>
          <a:p>
            <a:pPr marL="0" indent="0" defTabSz="463550">
              <a:spcBef>
                <a:spcPts val="0"/>
              </a:spcBef>
              <a:buNone/>
            </a:pPr>
            <a:endParaRPr lang="en-US" sz="1600" dirty="0">
              <a:solidFill>
                <a:schemeClr val="tx1"/>
              </a:solidFill>
            </a:endParaRPr>
          </a:p>
          <a:p>
            <a:pPr marL="0" indent="0" defTabSz="463550">
              <a:spcBef>
                <a:spcPts val="0"/>
              </a:spcBef>
              <a:buNone/>
            </a:pPr>
            <a:r>
              <a:rPr lang="en-US" sz="2400" dirty="0">
                <a:solidFill>
                  <a:schemeClr val="tx1"/>
                </a:solidFill>
              </a:rPr>
              <a:t>(1 Peter 2:12)  Keep your behavior excellent among the Gentiles, so that in the thing in which they slander you as evildoers, they may because of your good deeds, as they observe them, glorify God in the day of visitation.</a:t>
            </a:r>
            <a:endParaRPr lang="en-US" sz="2000" dirty="0">
              <a:solidFill>
                <a:schemeClr val="tx1"/>
              </a:solidFill>
            </a:endParaRPr>
          </a:p>
          <a:p>
            <a:pPr marL="0" indent="0" defTabSz="463550">
              <a:spcBef>
                <a:spcPts val="0"/>
              </a:spcBef>
              <a:buNone/>
            </a:pPr>
            <a:endParaRPr lang="en-US" sz="2400" dirty="0">
              <a:solidFill>
                <a:schemeClr val="tx1"/>
              </a:solidFill>
            </a:endParaRPr>
          </a:p>
          <a:p>
            <a:pPr marL="0" indent="0" defTabSz="463550">
              <a:spcBef>
                <a:spcPts val="0"/>
              </a:spcBef>
              <a:buNone/>
            </a:pPr>
            <a:r>
              <a:rPr lang="en-US" sz="2400" dirty="0">
                <a:solidFill>
                  <a:schemeClr val="tx1"/>
                </a:solidFill>
              </a:rPr>
              <a:t>Are you ready to explain these?</a:t>
            </a:r>
          </a:p>
          <a:p>
            <a:pPr marL="0" indent="0" defTabSz="463550">
              <a:spcBef>
                <a:spcPts val="0"/>
              </a:spcBef>
              <a:buNone/>
            </a:pPr>
            <a:endParaRPr lang="en-US" sz="1600" dirty="0">
              <a:solidFill>
                <a:schemeClr val="tx1"/>
              </a:solidFill>
            </a:endParaRPr>
          </a:p>
          <a:p>
            <a:pPr marL="0" indent="0" defTabSz="463550">
              <a:spcBef>
                <a:spcPts val="0"/>
              </a:spcBef>
              <a:buNone/>
            </a:pPr>
            <a:r>
              <a:rPr lang="en-US" sz="2000" dirty="0">
                <a:solidFill>
                  <a:schemeClr val="tx1"/>
                </a:solidFill>
              </a:rPr>
              <a:t>Why you have hope in your trials		Why we do not fear death</a:t>
            </a:r>
            <a:endParaRPr lang="en-US" dirty="0">
              <a:solidFill>
                <a:schemeClr val="tx1"/>
              </a:solidFill>
            </a:endParaRPr>
          </a:p>
          <a:p>
            <a:pPr marL="0" indent="0" defTabSz="463550">
              <a:spcBef>
                <a:spcPts val="0"/>
              </a:spcBef>
              <a:buNone/>
            </a:pPr>
            <a:r>
              <a:rPr lang="en-US" sz="2000" dirty="0">
                <a:solidFill>
                  <a:schemeClr val="tx1"/>
                </a:solidFill>
              </a:rPr>
              <a:t>The existence of God					Why we take the Lord’s Supper every Sunday</a:t>
            </a:r>
          </a:p>
          <a:p>
            <a:pPr marL="0" indent="0" defTabSz="463550">
              <a:spcBef>
                <a:spcPts val="0"/>
              </a:spcBef>
              <a:buNone/>
            </a:pPr>
            <a:r>
              <a:rPr lang="en-US" sz="2000" dirty="0">
                <a:solidFill>
                  <a:schemeClr val="tx1"/>
                </a:solidFill>
              </a:rPr>
              <a:t>The existence of Heaven and Hell		The inspiration of the Bible</a:t>
            </a:r>
          </a:p>
          <a:p>
            <a:pPr marL="0" indent="0" defTabSz="463550">
              <a:spcBef>
                <a:spcPts val="0"/>
              </a:spcBef>
              <a:buNone/>
            </a:pPr>
            <a:r>
              <a:rPr lang="en-US" sz="2000" dirty="0">
                <a:solidFill>
                  <a:schemeClr val="tx1"/>
                </a:solidFill>
              </a:rPr>
              <a:t>The deity of Christ					Why we do not use instrumental music</a:t>
            </a:r>
          </a:p>
          <a:p>
            <a:pPr marL="0" indent="0" defTabSz="463550">
              <a:spcBef>
                <a:spcPts val="0"/>
              </a:spcBef>
              <a:buNone/>
            </a:pPr>
            <a:r>
              <a:rPr lang="en-US" sz="2000" dirty="0">
                <a:solidFill>
                  <a:schemeClr val="tx1"/>
                </a:solidFill>
              </a:rPr>
              <a:t>The validity of His resurrection		Why we reject denominationalism</a:t>
            </a:r>
          </a:p>
          <a:p>
            <a:pPr marL="0" indent="0" defTabSz="463550">
              <a:spcBef>
                <a:spcPts val="0"/>
              </a:spcBef>
              <a:buNone/>
            </a:pPr>
            <a:r>
              <a:rPr lang="en-US" sz="2000" dirty="0">
                <a:solidFill>
                  <a:schemeClr val="tx1"/>
                </a:solidFill>
              </a:rPr>
              <a:t>What one must do to be saved		The purpose and method of baptism</a:t>
            </a:r>
          </a:p>
          <a:p>
            <a:pPr marL="0" indent="0" defTabSz="463550">
              <a:spcBef>
                <a:spcPts val="0"/>
              </a:spcBef>
              <a:buNone/>
            </a:pPr>
            <a:endParaRPr lang="en-US" sz="2000" dirty="0">
              <a:solidFill>
                <a:schemeClr val="tx1"/>
              </a:solidFill>
            </a:endParaRPr>
          </a:p>
          <a:p>
            <a:pPr marL="0" indent="0" defTabSz="463550">
              <a:spcBef>
                <a:spcPts val="0"/>
              </a:spcBef>
              <a:buNone/>
            </a:pPr>
            <a:r>
              <a:rPr lang="en-US" sz="2400" dirty="0">
                <a:solidFill>
                  <a:schemeClr val="tx1"/>
                </a:solidFill>
              </a:rPr>
              <a:t>	Heb 5:12-6:2</a:t>
            </a:r>
            <a:endParaRPr lang="en-US" sz="20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3678937194"/>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With Meekness and Fear</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899" y="1606860"/>
            <a:ext cx="9513619" cy="5176495"/>
          </a:xfrm>
        </p:spPr>
        <p:txBody>
          <a:bodyPr>
            <a:normAutofit/>
          </a:bodyPr>
          <a:lstStyle/>
          <a:p>
            <a:pPr marL="0" indent="0" defTabSz="463550">
              <a:spcBef>
                <a:spcPts val="0"/>
              </a:spcBef>
              <a:buNone/>
            </a:pPr>
            <a:r>
              <a:rPr lang="en-US" sz="2800" dirty="0">
                <a:solidFill>
                  <a:schemeClr val="tx1"/>
                </a:solidFill>
              </a:rPr>
              <a:t>Meekness</a:t>
            </a:r>
          </a:p>
          <a:p>
            <a:pPr marL="400050" lvl="1" indent="0" defTabSz="463550">
              <a:spcBef>
                <a:spcPts val="0"/>
              </a:spcBef>
              <a:buNone/>
            </a:pPr>
            <a:r>
              <a:rPr lang="en-US" sz="2400" dirty="0">
                <a:solidFill>
                  <a:schemeClr val="tx1"/>
                </a:solidFill>
              </a:rPr>
              <a:t>The classical Greek word used to translate meekness was that for a horse that had been tamed and bridled</a:t>
            </a:r>
          </a:p>
          <a:p>
            <a:pPr marL="0" indent="0" defTabSz="463550">
              <a:spcBef>
                <a:spcPts val="0"/>
              </a:spcBef>
              <a:buNone/>
            </a:pPr>
            <a:endParaRPr lang="en-US" sz="2000" dirty="0">
              <a:solidFill>
                <a:schemeClr val="tx1"/>
              </a:solidFill>
            </a:endParaRPr>
          </a:p>
          <a:p>
            <a:pPr marL="0" indent="0" defTabSz="463550">
              <a:spcBef>
                <a:spcPts val="0"/>
              </a:spcBef>
              <a:buNone/>
            </a:pPr>
            <a:r>
              <a:rPr lang="en-US" sz="2400" dirty="0">
                <a:solidFill>
                  <a:schemeClr val="tx1"/>
                </a:solidFill>
              </a:rPr>
              <a:t>(Eph 4:15)  but speaking the truth in love, we are to grow up in all aspects into Him who is the head, even Christ,	</a:t>
            </a:r>
          </a:p>
          <a:p>
            <a:pPr marL="0" indent="0" defTabSz="463550">
              <a:spcBef>
                <a:spcPts val="0"/>
              </a:spcBef>
              <a:buNone/>
            </a:pPr>
            <a:endParaRPr lang="en-US" sz="2400" dirty="0">
              <a:solidFill>
                <a:schemeClr val="tx1"/>
              </a:solidFill>
            </a:endParaRPr>
          </a:p>
          <a:p>
            <a:pPr marL="0" indent="0" defTabSz="463550">
              <a:spcBef>
                <a:spcPts val="0"/>
              </a:spcBef>
              <a:buNone/>
            </a:pPr>
            <a:r>
              <a:rPr lang="en-US" sz="2400" dirty="0">
                <a:solidFill>
                  <a:schemeClr val="tx1"/>
                </a:solidFill>
              </a:rPr>
              <a:t>(Col 4:5-6)  Conduct yourselves with wisdom toward outsiders, making the most of the opportunity. Let your speech always be with grace, as though seasoned with salt, so that you will know how you should respond to each person.</a:t>
            </a:r>
          </a:p>
          <a:p>
            <a:pPr marL="0" indent="0" defTabSz="463550">
              <a:spcBef>
                <a:spcPts val="0"/>
              </a:spcBef>
              <a:buNone/>
            </a:pPr>
            <a:endParaRPr lang="en-US" sz="2400" dirty="0">
              <a:solidFill>
                <a:schemeClr val="tx1"/>
              </a:solidFill>
            </a:endParaRPr>
          </a:p>
          <a:p>
            <a:pPr marL="0" indent="0" defTabSz="463550">
              <a:spcBef>
                <a:spcPts val="0"/>
              </a:spcBef>
              <a:buNone/>
            </a:pPr>
            <a:r>
              <a:rPr lang="en-US" sz="2400" dirty="0">
                <a:solidFill>
                  <a:schemeClr val="tx1"/>
                </a:solidFill>
              </a:rPr>
              <a:t>Face to Face preferred to over written (email, txt, FB, …)</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pic>
        <p:nvPicPr>
          <p:cNvPr id="1026" name="Picture 2" descr="Image result for big mule">
            <a:extLst>
              <a:ext uri="{FF2B5EF4-FFF2-40B4-BE49-F238E27FC236}">
                <a16:creationId xmlns:a16="http://schemas.microsoft.com/office/drawing/2014/main" id="{E5CB367D-4004-4097-8290-009AC2752C5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8262" y="2835701"/>
            <a:ext cx="5179675" cy="38156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2290974"/>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childTnLst>
                                  <p:subTnLst>
                                    <p:set>
                                      <p:cBhvr override="childStyle">
                                        <p:cTn dur="1" fill="hold" display="0" masterRel="nextClick" afterEffect="1"/>
                                        <p:tgtEl>
                                          <p:spTgt spid="1026"/>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With Meekness and Fear</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899" y="1606860"/>
            <a:ext cx="9276113" cy="5176495"/>
          </a:xfrm>
        </p:spPr>
        <p:txBody>
          <a:bodyPr>
            <a:normAutofit fontScale="92500" lnSpcReduction="10000"/>
          </a:bodyPr>
          <a:lstStyle/>
          <a:p>
            <a:pPr marL="0" indent="0" defTabSz="463550">
              <a:spcBef>
                <a:spcPts val="0"/>
              </a:spcBef>
              <a:buNone/>
            </a:pPr>
            <a:r>
              <a:rPr lang="en-US" sz="3000" dirty="0">
                <a:solidFill>
                  <a:schemeClr val="tx1"/>
                </a:solidFill>
              </a:rPr>
              <a:t>Fear (Reverence)</a:t>
            </a:r>
          </a:p>
          <a:p>
            <a:pPr marL="0" indent="0" defTabSz="463550">
              <a:spcBef>
                <a:spcPts val="0"/>
              </a:spcBef>
              <a:buNone/>
            </a:pPr>
            <a:endParaRPr lang="en-US" sz="2400" dirty="0">
              <a:solidFill>
                <a:schemeClr val="tx1"/>
              </a:solidFill>
            </a:endParaRPr>
          </a:p>
          <a:p>
            <a:pPr marL="0" indent="0" defTabSz="463550">
              <a:spcBef>
                <a:spcPts val="0"/>
              </a:spcBef>
              <a:buNone/>
            </a:pPr>
            <a:r>
              <a:rPr lang="en-US" sz="2600" dirty="0">
                <a:solidFill>
                  <a:schemeClr val="tx1"/>
                </a:solidFill>
              </a:rPr>
              <a:t>Why fear when we give an answer?</a:t>
            </a:r>
          </a:p>
          <a:p>
            <a:pPr marL="0" indent="0" defTabSz="463550">
              <a:spcBef>
                <a:spcPts val="0"/>
              </a:spcBef>
              <a:buNone/>
            </a:pPr>
            <a:endParaRPr lang="en-US" sz="2600" dirty="0">
              <a:solidFill>
                <a:schemeClr val="tx1"/>
              </a:solidFill>
            </a:endParaRPr>
          </a:p>
          <a:p>
            <a:pPr marL="0" indent="0" defTabSz="463550">
              <a:spcBef>
                <a:spcPts val="0"/>
              </a:spcBef>
              <a:buNone/>
            </a:pPr>
            <a:r>
              <a:rPr lang="en-US" sz="2600" dirty="0">
                <a:solidFill>
                  <a:schemeClr val="tx1"/>
                </a:solidFill>
              </a:rPr>
              <a:t>“Except by the grace of God there go I”</a:t>
            </a:r>
          </a:p>
          <a:p>
            <a:pPr marL="0" indent="0" defTabSz="463550">
              <a:spcBef>
                <a:spcPts val="0"/>
              </a:spcBef>
              <a:buNone/>
            </a:pPr>
            <a:endParaRPr lang="en-US" sz="2600" dirty="0">
              <a:solidFill>
                <a:schemeClr val="tx1"/>
              </a:solidFill>
            </a:endParaRPr>
          </a:p>
          <a:p>
            <a:pPr marL="0" indent="0" defTabSz="463550">
              <a:spcBef>
                <a:spcPts val="0"/>
              </a:spcBef>
              <a:buNone/>
            </a:pPr>
            <a:r>
              <a:rPr lang="en-US" sz="2600" dirty="0">
                <a:solidFill>
                  <a:schemeClr val="tx1"/>
                </a:solidFill>
              </a:rPr>
              <a:t>The source of our answers reflects the reverence we have for God’s word and commandments.</a:t>
            </a:r>
          </a:p>
          <a:p>
            <a:pPr marL="0" indent="0" defTabSz="463550">
              <a:spcBef>
                <a:spcPts val="0"/>
              </a:spcBef>
              <a:buNone/>
            </a:pPr>
            <a:endParaRPr lang="en-US" sz="2600" dirty="0">
              <a:solidFill>
                <a:schemeClr val="tx1"/>
              </a:solidFill>
            </a:endParaRPr>
          </a:p>
          <a:p>
            <a:pPr marL="0" indent="0" defTabSz="463550">
              <a:spcBef>
                <a:spcPts val="0"/>
              </a:spcBef>
              <a:buNone/>
            </a:pPr>
            <a:r>
              <a:rPr lang="en-US" sz="2600" dirty="0">
                <a:solidFill>
                  <a:schemeClr val="tx1"/>
                </a:solidFill>
              </a:rPr>
              <a:t>Do others see this reverence, or do they see how “smart” we are?</a:t>
            </a:r>
          </a:p>
          <a:p>
            <a:pPr marL="0" indent="0" defTabSz="463550">
              <a:spcBef>
                <a:spcPts val="0"/>
              </a:spcBef>
              <a:buNone/>
            </a:pPr>
            <a:endParaRPr lang="en-US" sz="2400" dirty="0">
              <a:solidFill>
                <a:schemeClr val="tx1"/>
              </a:solidFill>
            </a:endParaRPr>
          </a:p>
          <a:p>
            <a:pPr marL="0" indent="0" defTabSz="463550">
              <a:spcBef>
                <a:spcPts val="0"/>
              </a:spcBef>
              <a:buNone/>
            </a:pPr>
            <a:r>
              <a:rPr lang="en-US" sz="2400" dirty="0">
                <a:solidFill>
                  <a:schemeClr val="tx1"/>
                </a:solidFill>
              </a:rPr>
              <a:t>(1 Cor 2:1-2)  And when I came to you, brethren, I did not come with superiority of speech or of wisdom, proclaiming to you the testimony of God. For I determined to know nothing among you except Jesus Christ, and Him crucified.</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616101340"/>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A Good Conscience	</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899" y="1606860"/>
            <a:ext cx="9276113" cy="5176495"/>
          </a:xfrm>
        </p:spPr>
        <p:txBody>
          <a:bodyPr>
            <a:normAutofit/>
          </a:bodyPr>
          <a:lstStyle/>
          <a:p>
            <a:pPr marL="0" indent="0" defTabSz="463550">
              <a:spcBef>
                <a:spcPts val="0"/>
              </a:spcBef>
              <a:buNone/>
            </a:pPr>
            <a:r>
              <a:rPr lang="en-US" sz="2400" dirty="0">
                <a:solidFill>
                  <a:schemeClr val="tx1"/>
                </a:solidFill>
              </a:rPr>
              <a:t>(1 Peter 3:15-16)  but sanctify Christ as Lord in your hearts, always being ready to make a defense to everyone who asks you to give an account for the hope that is in you, yet with gentleness and reverence; </a:t>
            </a:r>
            <a:r>
              <a:rPr lang="en-US" sz="2400" u="sng" dirty="0">
                <a:solidFill>
                  <a:schemeClr val="tx1"/>
                </a:solidFill>
              </a:rPr>
              <a:t>and keep a good conscience </a:t>
            </a:r>
            <a:r>
              <a:rPr lang="en-US" sz="2400" dirty="0">
                <a:solidFill>
                  <a:schemeClr val="tx1"/>
                </a:solidFill>
              </a:rPr>
              <a:t>so that in the thing in which you are slandered, those who revile your good behavior in Christ will be put to shame.</a:t>
            </a:r>
          </a:p>
          <a:p>
            <a:pPr marL="0" indent="0" defTabSz="463550">
              <a:spcBef>
                <a:spcPts val="0"/>
              </a:spcBef>
              <a:buNone/>
            </a:pPr>
            <a:endParaRPr lang="en-US" sz="2400" dirty="0">
              <a:solidFill>
                <a:schemeClr val="tx1"/>
              </a:solidFill>
            </a:endParaRPr>
          </a:p>
          <a:p>
            <a:pPr marL="0" indent="0" defTabSz="463550">
              <a:spcBef>
                <a:spcPts val="0"/>
              </a:spcBef>
              <a:buNone/>
            </a:pPr>
            <a:r>
              <a:rPr lang="en-US" sz="2400" dirty="0">
                <a:solidFill>
                  <a:schemeClr val="tx1"/>
                </a:solidFill>
              </a:rPr>
              <a:t>Hypocrisy has a devastating effect on our influence</a:t>
            </a:r>
            <a:endParaRPr lang="en-US"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4161859415"/>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An Apologist</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899" y="1606860"/>
            <a:ext cx="9276113" cy="5176495"/>
          </a:xfrm>
        </p:spPr>
        <p:txBody>
          <a:bodyPr>
            <a:normAutofit/>
          </a:bodyPr>
          <a:lstStyle/>
          <a:p>
            <a:pPr marL="0" indent="0" defTabSz="463550">
              <a:spcBef>
                <a:spcPts val="0"/>
              </a:spcBef>
              <a:buNone/>
            </a:pPr>
            <a:endParaRPr lang="en-US" sz="2400" dirty="0">
              <a:solidFill>
                <a:schemeClr val="tx1"/>
              </a:solidFill>
            </a:endParaRPr>
          </a:p>
          <a:p>
            <a:pPr marL="0" indent="0" defTabSz="463550">
              <a:spcBef>
                <a:spcPts val="0"/>
              </a:spcBef>
              <a:buNone/>
            </a:pPr>
            <a:r>
              <a:rPr lang="en-US" sz="2400" dirty="0">
                <a:solidFill>
                  <a:schemeClr val="tx1"/>
                </a:solidFill>
              </a:rPr>
              <a:t>Have you sanctified Christ as Master in your Physical and Spiritual Life?</a:t>
            </a:r>
          </a:p>
          <a:p>
            <a:pPr marL="0" indent="0" defTabSz="463550">
              <a:spcBef>
                <a:spcPts val="0"/>
              </a:spcBef>
              <a:buNone/>
            </a:pPr>
            <a:endParaRPr lang="en-US" sz="2400" dirty="0">
              <a:solidFill>
                <a:schemeClr val="tx1"/>
              </a:solidFill>
            </a:endParaRPr>
          </a:p>
          <a:p>
            <a:pPr marL="0" indent="0" defTabSz="463550">
              <a:spcBef>
                <a:spcPts val="0"/>
              </a:spcBef>
              <a:buNone/>
            </a:pPr>
            <a:r>
              <a:rPr lang="en-US" sz="2400" dirty="0">
                <a:solidFill>
                  <a:schemeClr val="tx1"/>
                </a:solidFill>
              </a:rPr>
              <a:t>Are you Ready to give a defense?</a:t>
            </a:r>
          </a:p>
          <a:p>
            <a:pPr marL="0" indent="0" defTabSz="463550">
              <a:spcBef>
                <a:spcPts val="0"/>
              </a:spcBef>
              <a:buNone/>
            </a:pPr>
            <a:endParaRPr lang="en-US" sz="2400" dirty="0">
              <a:solidFill>
                <a:schemeClr val="tx1"/>
              </a:solidFill>
            </a:endParaRPr>
          </a:p>
          <a:p>
            <a:pPr marL="0" indent="0" defTabSz="463550">
              <a:spcBef>
                <a:spcPts val="0"/>
              </a:spcBef>
              <a:buNone/>
            </a:pPr>
            <a:r>
              <a:rPr lang="en-US" sz="2400" dirty="0">
                <a:solidFill>
                  <a:schemeClr val="tx1"/>
                </a:solidFill>
              </a:rPr>
              <a:t>Do others see the hope that is in you?</a:t>
            </a:r>
          </a:p>
          <a:p>
            <a:pPr marL="0" indent="0" defTabSz="463550">
              <a:spcBef>
                <a:spcPts val="0"/>
              </a:spcBef>
              <a:buNone/>
            </a:pPr>
            <a:endParaRPr lang="en-US" sz="2400" dirty="0">
              <a:solidFill>
                <a:schemeClr val="tx1"/>
              </a:solidFill>
            </a:endParaRPr>
          </a:p>
          <a:p>
            <a:pPr marL="0" indent="0" defTabSz="463550">
              <a:spcBef>
                <a:spcPts val="0"/>
              </a:spcBef>
              <a:buNone/>
            </a:pPr>
            <a:r>
              <a:rPr lang="en-US" sz="2400" dirty="0">
                <a:solidFill>
                  <a:schemeClr val="tx1"/>
                </a:solidFill>
              </a:rPr>
              <a:t>Can you answer in meekness and fear?</a:t>
            </a:r>
          </a:p>
          <a:p>
            <a:pPr marL="0" indent="0" defTabSz="463550">
              <a:spcBef>
                <a:spcPts val="0"/>
              </a:spcBef>
              <a:buNone/>
            </a:pPr>
            <a:endParaRPr lang="en-US" sz="2400" dirty="0">
              <a:solidFill>
                <a:schemeClr val="tx1"/>
              </a:solidFill>
            </a:endParaRPr>
          </a:p>
          <a:p>
            <a:pPr marL="0" indent="0" defTabSz="463550">
              <a:spcBef>
                <a:spcPts val="0"/>
              </a:spcBef>
              <a:buNone/>
            </a:pPr>
            <a:r>
              <a:rPr lang="en-US" sz="2400" dirty="0">
                <a:solidFill>
                  <a:schemeClr val="tx1"/>
                </a:solidFill>
              </a:rPr>
              <a:t>Would you be viewed as a hypocrite?</a:t>
            </a:r>
          </a:p>
          <a:p>
            <a:pPr marL="0" indent="0" defTabSz="463550">
              <a:spcBef>
                <a:spcPts val="0"/>
              </a:spcBef>
              <a:buNone/>
            </a:pPr>
            <a:endParaRPr lang="en-US"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574791872"/>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peaker&#10;&#10;Description generated with high confidence">
            <a:extLst>
              <a:ext uri="{FF2B5EF4-FFF2-40B4-BE49-F238E27FC236}">
                <a16:creationId xmlns:a16="http://schemas.microsoft.com/office/drawing/2014/main" id="{9B641C60-76BC-47E2-B4B5-9E7D3704BA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62" y="-21647"/>
            <a:ext cx="12210562" cy="6901293"/>
          </a:xfrm>
          <a:prstGeom prst="rect">
            <a:avLst/>
          </a:prstGeom>
        </p:spPr>
      </p:pic>
      <p:sp>
        <p:nvSpPr>
          <p:cNvPr id="2" name="Title 1">
            <a:extLst>
              <a:ext uri="{FF2B5EF4-FFF2-40B4-BE49-F238E27FC236}">
                <a16:creationId xmlns:a16="http://schemas.microsoft.com/office/drawing/2014/main" id="{2FC4503C-33B9-4D0E-8B5B-F53DE3B3C83C}"/>
              </a:ext>
            </a:extLst>
          </p:cNvPr>
          <p:cNvSpPr>
            <a:spLocks noGrp="1"/>
          </p:cNvSpPr>
          <p:nvPr>
            <p:ph type="title"/>
          </p:nvPr>
        </p:nvSpPr>
        <p:spPr>
          <a:xfrm>
            <a:off x="677334" y="609600"/>
            <a:ext cx="10052870" cy="836645"/>
          </a:xfrm>
        </p:spPr>
        <p:txBody>
          <a:bodyPr>
            <a:normAutofit/>
          </a:bodyPr>
          <a:lstStyle/>
          <a:p>
            <a:r>
              <a:rPr lang="en-US" sz="3600" dirty="0">
                <a:solidFill>
                  <a:schemeClr val="bg1"/>
                </a:solidFill>
                <a:latin typeface="Khmer UI" pitchFamily="34" charset="0"/>
                <a:cs typeface="Khmer UI" pitchFamily="34" charset="0"/>
              </a:rPr>
              <a:t>THE DISCIPLES RELATIONSHIP TO THE WORLD:</a:t>
            </a:r>
          </a:p>
        </p:txBody>
      </p:sp>
      <p:sp>
        <p:nvSpPr>
          <p:cNvPr id="3" name="Subtitle 2">
            <a:extLst>
              <a:ext uri="{FF2B5EF4-FFF2-40B4-BE49-F238E27FC236}">
                <a16:creationId xmlns:a16="http://schemas.microsoft.com/office/drawing/2014/main" id="{7C421AC8-238B-46E7-AFAE-0AF38595F50A}"/>
              </a:ext>
            </a:extLst>
          </p:cNvPr>
          <p:cNvSpPr>
            <a:spLocks noGrp="1"/>
          </p:cNvSpPr>
          <p:nvPr>
            <p:ph idx="1"/>
          </p:nvPr>
        </p:nvSpPr>
        <p:spPr>
          <a:xfrm>
            <a:off x="838200" y="1690688"/>
            <a:ext cx="11001499" cy="4835240"/>
          </a:xfrm>
        </p:spPr>
        <p:txBody>
          <a:bodyPr numCol="1">
            <a:noAutofit/>
          </a:bodyPr>
          <a:lstStyle/>
          <a:p>
            <a:pPr>
              <a:buClr>
                <a:schemeClr val="bg1"/>
              </a:buClr>
            </a:pPr>
            <a:r>
              <a:rPr lang="en-US" sz="3200" dirty="0">
                <a:solidFill>
                  <a:schemeClr val="bg1"/>
                </a:solidFill>
                <a:latin typeface="Khmer UI" pitchFamily="34" charset="0"/>
                <a:cs typeface="Khmer UI" pitchFamily="34" charset="0"/>
              </a:rPr>
              <a:t>Strangers &amp; Pilgrims</a:t>
            </a:r>
          </a:p>
          <a:p>
            <a:pPr lvl="1">
              <a:buClr>
                <a:schemeClr val="bg1"/>
              </a:buClr>
            </a:pPr>
            <a:r>
              <a:rPr lang="en-US" sz="2800" dirty="0">
                <a:solidFill>
                  <a:schemeClr val="bg1"/>
                </a:solidFill>
                <a:latin typeface="Khmer UI" pitchFamily="34" charset="0"/>
                <a:cs typeface="Khmer UI" pitchFamily="34" charset="0"/>
              </a:rPr>
              <a:t>We are different from the world</a:t>
            </a:r>
          </a:p>
          <a:p>
            <a:pPr>
              <a:buClr>
                <a:schemeClr val="bg1"/>
              </a:buClr>
            </a:pPr>
            <a:r>
              <a:rPr lang="en-US" sz="3200" dirty="0">
                <a:solidFill>
                  <a:schemeClr val="bg1"/>
                </a:solidFill>
                <a:latin typeface="Khmer UI" pitchFamily="34" charset="0"/>
                <a:cs typeface="Khmer UI" pitchFamily="34" charset="0"/>
              </a:rPr>
              <a:t>Salt &amp; Light</a:t>
            </a:r>
          </a:p>
          <a:p>
            <a:pPr lvl="1">
              <a:buClr>
                <a:schemeClr val="bg1"/>
              </a:buClr>
            </a:pPr>
            <a:r>
              <a:rPr lang="en-US" sz="2800" dirty="0">
                <a:solidFill>
                  <a:schemeClr val="bg1"/>
                </a:solidFill>
                <a:latin typeface="Khmer UI" pitchFamily="34" charset="0"/>
                <a:cs typeface="Khmer UI" pitchFamily="34" charset="0"/>
              </a:rPr>
              <a:t>We are an influence in the world</a:t>
            </a:r>
          </a:p>
          <a:p>
            <a:pPr>
              <a:buClr>
                <a:schemeClr val="bg1"/>
              </a:buClr>
            </a:pPr>
            <a:r>
              <a:rPr lang="en-US" sz="3200" dirty="0">
                <a:solidFill>
                  <a:schemeClr val="bg1"/>
                </a:solidFill>
                <a:latin typeface="Khmer UI" pitchFamily="34" charset="0"/>
                <a:cs typeface="Khmer UI" pitchFamily="34" charset="0"/>
              </a:rPr>
              <a:t>An Apologist</a:t>
            </a:r>
          </a:p>
          <a:p>
            <a:pPr lvl="1">
              <a:buClr>
                <a:schemeClr val="bg1"/>
              </a:buClr>
            </a:pPr>
            <a:r>
              <a:rPr lang="en-US" sz="2800" dirty="0">
                <a:solidFill>
                  <a:schemeClr val="bg1"/>
                </a:solidFill>
                <a:latin typeface="Khmer UI" pitchFamily="34" charset="0"/>
                <a:cs typeface="Khmer UI" pitchFamily="34" charset="0"/>
              </a:rPr>
              <a:t>We are ready to explain our hope with the world</a:t>
            </a:r>
          </a:p>
          <a:p>
            <a:pPr>
              <a:buClr>
                <a:schemeClr val="bg1"/>
              </a:buClr>
            </a:pPr>
            <a:r>
              <a:rPr lang="en-US" sz="3200" dirty="0">
                <a:solidFill>
                  <a:schemeClr val="bg1"/>
                </a:solidFill>
                <a:latin typeface="Khmer UI" pitchFamily="34" charset="0"/>
                <a:cs typeface="Khmer UI" pitchFamily="34" charset="0"/>
              </a:rPr>
              <a:t>Fishers of Men</a:t>
            </a:r>
          </a:p>
          <a:p>
            <a:pPr lvl="1">
              <a:buClr>
                <a:schemeClr val="bg1"/>
              </a:buClr>
            </a:pPr>
            <a:r>
              <a:rPr lang="en-US" sz="2800" dirty="0">
                <a:solidFill>
                  <a:schemeClr val="bg1"/>
                </a:solidFill>
                <a:latin typeface="Khmer UI" pitchFamily="34" charset="0"/>
                <a:cs typeface="Khmer UI" pitchFamily="34" charset="0"/>
              </a:rPr>
              <a:t>We are working to help those lost in the world</a:t>
            </a:r>
          </a:p>
        </p:txBody>
      </p:sp>
    </p:spTree>
    <p:extLst>
      <p:ext uri="{BB962C8B-B14F-4D97-AF65-F5344CB8AC3E}">
        <p14:creationId xmlns:p14="http://schemas.microsoft.com/office/powerpoint/2010/main" val="3596358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peaker&#10;&#10;Description generated with high confidence">
            <a:extLst>
              <a:ext uri="{FF2B5EF4-FFF2-40B4-BE49-F238E27FC236}">
                <a16:creationId xmlns:a16="http://schemas.microsoft.com/office/drawing/2014/main" id="{9B641C60-76BC-47E2-B4B5-9E7D3704BA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62" y="-43293"/>
            <a:ext cx="12210562" cy="6901293"/>
          </a:xfrm>
          <a:prstGeom prst="rect">
            <a:avLst/>
          </a:prstGeom>
        </p:spPr>
      </p:pic>
      <p:sp>
        <p:nvSpPr>
          <p:cNvPr id="2" name="Title 1">
            <a:extLst>
              <a:ext uri="{FF2B5EF4-FFF2-40B4-BE49-F238E27FC236}">
                <a16:creationId xmlns:a16="http://schemas.microsoft.com/office/drawing/2014/main" id="{2FC4503C-33B9-4D0E-8B5B-F53DE3B3C83C}"/>
              </a:ext>
            </a:extLst>
          </p:cNvPr>
          <p:cNvSpPr>
            <a:spLocks noGrp="1"/>
          </p:cNvSpPr>
          <p:nvPr>
            <p:ph type="ctrTitle"/>
          </p:nvPr>
        </p:nvSpPr>
        <p:spPr>
          <a:xfrm>
            <a:off x="1442852" y="2043958"/>
            <a:ext cx="9654234" cy="1646302"/>
          </a:xfrm>
        </p:spPr>
        <p:txBody>
          <a:bodyPr anchor="b">
            <a:normAutofit/>
          </a:bodyPr>
          <a:lstStyle/>
          <a:p>
            <a:r>
              <a:rPr lang="en-US" sz="3600" spc="300" dirty="0">
                <a:solidFill>
                  <a:schemeClr val="bg1"/>
                </a:solidFill>
                <a:latin typeface="Khmer UI" panose="020B0502040204020203" pitchFamily="34" charset="0"/>
                <a:cs typeface="Khmer UI" panose="020B0502040204020203" pitchFamily="34" charset="0"/>
              </a:rPr>
              <a:t>LESSON 12: An Apologist</a:t>
            </a:r>
            <a:br>
              <a:rPr lang="en-US" sz="3600" spc="300" dirty="0">
                <a:solidFill>
                  <a:schemeClr val="bg1"/>
                </a:solidFill>
                <a:latin typeface="Khmer UI" panose="020B0502040204020203" pitchFamily="34" charset="0"/>
                <a:cs typeface="Khmer UI" panose="020B0502040204020203" pitchFamily="34" charset="0"/>
              </a:rPr>
            </a:br>
            <a:r>
              <a:rPr lang="en-US" sz="2800" spc="300" dirty="0">
                <a:solidFill>
                  <a:schemeClr val="bg1"/>
                </a:solidFill>
                <a:latin typeface="Khmer UI" panose="020B0502040204020203" pitchFamily="34" charset="0"/>
                <a:cs typeface="Khmer UI" panose="020B0502040204020203" pitchFamily="34" charset="0"/>
              </a:rPr>
              <a:t>The Disciple’s Answer</a:t>
            </a:r>
            <a:endParaRPr lang="en-US" sz="3600" spc="300" dirty="0">
              <a:solidFill>
                <a:schemeClr val="bg1"/>
              </a:solidFill>
              <a:latin typeface="Khmer UI" panose="020B0502040204020203" pitchFamily="34" charset="0"/>
              <a:cs typeface="Khmer UI" panose="020B0502040204020203" pitchFamily="34" charset="0"/>
            </a:endParaRPr>
          </a:p>
        </p:txBody>
      </p:sp>
      <p:sp>
        <p:nvSpPr>
          <p:cNvPr id="3" name="Subtitle 2">
            <a:extLst>
              <a:ext uri="{FF2B5EF4-FFF2-40B4-BE49-F238E27FC236}">
                <a16:creationId xmlns:a16="http://schemas.microsoft.com/office/drawing/2014/main" id="{7C421AC8-238B-46E7-AFAE-0AF38595F50A}"/>
              </a:ext>
            </a:extLst>
          </p:cNvPr>
          <p:cNvSpPr>
            <a:spLocks noGrp="1"/>
          </p:cNvSpPr>
          <p:nvPr>
            <p:ph type="subTitle" idx="1"/>
          </p:nvPr>
        </p:nvSpPr>
        <p:spPr>
          <a:xfrm>
            <a:off x="1091953" y="3990891"/>
            <a:ext cx="10005133" cy="1379537"/>
          </a:xfrm>
        </p:spPr>
        <p:txBody>
          <a:bodyPr>
            <a:normAutofit/>
          </a:bodyPr>
          <a:lstStyle/>
          <a:p>
            <a:pPr algn="l">
              <a:tabLst>
                <a:tab pos="9085263" algn="r"/>
              </a:tabLst>
            </a:pPr>
            <a:r>
              <a:rPr lang="en-US" sz="2800" i="1" dirty="0">
                <a:solidFill>
                  <a:schemeClr val="bg1"/>
                </a:solidFill>
                <a:latin typeface="Khmer UI" pitchFamily="34" charset="0"/>
                <a:cs typeface="Khmer UI" pitchFamily="34" charset="0"/>
              </a:rPr>
              <a:t>But sanctify the Lord God in your hearts, and always be ready to give a defense to everyone who asks you a reason for the hope that is in you, with meekness and fear; (1 Peter 3:15)</a:t>
            </a:r>
            <a:endParaRPr lang="en-US" dirty="0"/>
          </a:p>
        </p:txBody>
      </p:sp>
    </p:spTree>
    <p:extLst>
      <p:ext uri="{BB962C8B-B14F-4D97-AF65-F5344CB8AC3E}">
        <p14:creationId xmlns:p14="http://schemas.microsoft.com/office/powerpoint/2010/main" val="1754616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An Apologist – Lesson 12</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715500" cy="5176495"/>
          </a:xfrm>
        </p:spPr>
        <p:txBody>
          <a:bodyPr>
            <a:normAutofit/>
          </a:bodyPr>
          <a:lstStyle/>
          <a:p>
            <a:pPr defTabSz="463550">
              <a:spcBef>
                <a:spcPts val="0"/>
              </a:spcBef>
            </a:pPr>
            <a:r>
              <a:rPr lang="en-US" sz="3200" dirty="0">
                <a:solidFill>
                  <a:schemeClr val="tx1"/>
                </a:solidFill>
              </a:rPr>
              <a:t>An Apologist</a:t>
            </a:r>
          </a:p>
          <a:p>
            <a:pPr lvl="1" defTabSz="463550">
              <a:spcBef>
                <a:spcPts val="0"/>
              </a:spcBef>
            </a:pPr>
            <a:r>
              <a:rPr lang="en-US" sz="3000" dirty="0">
                <a:solidFill>
                  <a:schemeClr val="tx1"/>
                </a:solidFill>
              </a:rPr>
              <a:t>Sanctify the Lord God in Your Hearts</a:t>
            </a:r>
          </a:p>
          <a:p>
            <a:pPr lvl="1" defTabSz="463550">
              <a:spcBef>
                <a:spcPts val="0"/>
              </a:spcBef>
            </a:pPr>
            <a:r>
              <a:rPr lang="en-US" sz="3000" dirty="0">
                <a:solidFill>
                  <a:schemeClr val="tx1"/>
                </a:solidFill>
              </a:rPr>
              <a:t>Always Ready</a:t>
            </a:r>
          </a:p>
          <a:p>
            <a:pPr lvl="1" defTabSz="463550">
              <a:spcBef>
                <a:spcPts val="0"/>
              </a:spcBef>
            </a:pPr>
            <a:r>
              <a:rPr lang="en-US" sz="3000" dirty="0">
                <a:solidFill>
                  <a:schemeClr val="tx1"/>
                </a:solidFill>
              </a:rPr>
              <a:t>To Give a Defense</a:t>
            </a:r>
          </a:p>
          <a:p>
            <a:pPr lvl="1" defTabSz="463550">
              <a:spcBef>
                <a:spcPts val="0"/>
              </a:spcBef>
            </a:pPr>
            <a:r>
              <a:rPr lang="en-US" sz="3000" dirty="0">
                <a:solidFill>
                  <a:schemeClr val="tx1"/>
                </a:solidFill>
              </a:rPr>
              <a:t>To Everyone Who Ask</a:t>
            </a:r>
          </a:p>
          <a:p>
            <a:pPr lvl="1" defTabSz="463550">
              <a:spcBef>
                <a:spcPts val="0"/>
              </a:spcBef>
            </a:pPr>
            <a:r>
              <a:rPr lang="en-US" sz="3000" dirty="0">
                <a:solidFill>
                  <a:schemeClr val="tx1"/>
                </a:solidFill>
              </a:rPr>
              <a:t>A Reason For the Hope That is in You</a:t>
            </a:r>
          </a:p>
          <a:p>
            <a:pPr lvl="1" defTabSz="463550">
              <a:spcBef>
                <a:spcPts val="0"/>
              </a:spcBef>
            </a:pPr>
            <a:r>
              <a:rPr lang="en-US" sz="3000" dirty="0">
                <a:solidFill>
                  <a:schemeClr val="tx1"/>
                </a:solidFill>
              </a:rPr>
              <a:t>With the Proper Attitude</a:t>
            </a:r>
          </a:p>
          <a:p>
            <a:pPr lvl="2" defTabSz="463550">
              <a:spcBef>
                <a:spcPts val="0"/>
              </a:spcBef>
            </a:pPr>
            <a:r>
              <a:rPr lang="en-US" sz="2600" dirty="0">
                <a:solidFill>
                  <a:schemeClr val="tx1"/>
                </a:solidFill>
              </a:rPr>
              <a:t>Meekness</a:t>
            </a:r>
          </a:p>
          <a:p>
            <a:pPr lvl="2" defTabSz="463550">
              <a:spcBef>
                <a:spcPts val="0"/>
              </a:spcBef>
            </a:pPr>
            <a:r>
              <a:rPr lang="en-US" sz="2600" dirty="0">
                <a:solidFill>
                  <a:schemeClr val="tx1"/>
                </a:solidFill>
              </a:rPr>
              <a:t>Fear</a:t>
            </a:r>
          </a:p>
          <a:p>
            <a:pPr lvl="2" defTabSz="463550">
              <a:spcBef>
                <a:spcPts val="0"/>
              </a:spcBef>
            </a:pPr>
            <a:r>
              <a:rPr lang="en-US" sz="2600" dirty="0">
                <a:solidFill>
                  <a:schemeClr val="tx1"/>
                </a:solidFill>
              </a:rPr>
              <a:t>A Good Conscience</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1885943494"/>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Salt and Light – Lesson 11 </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715500" cy="5176495"/>
          </a:xfrm>
        </p:spPr>
        <p:txBody>
          <a:bodyPr>
            <a:normAutofit/>
          </a:bodyPr>
          <a:lstStyle/>
          <a:p>
            <a:pPr defTabSz="463550">
              <a:spcBef>
                <a:spcPts val="0"/>
              </a:spcBef>
            </a:pPr>
            <a:r>
              <a:rPr lang="en-US" sz="3200" dirty="0">
                <a:solidFill>
                  <a:schemeClr val="tx1"/>
                </a:solidFill>
              </a:rPr>
              <a:t>Salt</a:t>
            </a:r>
          </a:p>
          <a:p>
            <a:pPr lvl="1" defTabSz="463550">
              <a:spcBef>
                <a:spcPts val="0"/>
              </a:spcBef>
            </a:pPr>
            <a:r>
              <a:rPr lang="en-US" sz="2800" dirty="0">
                <a:solidFill>
                  <a:schemeClr val="tx1"/>
                </a:solidFill>
              </a:rPr>
              <a:t>A Preservative</a:t>
            </a:r>
          </a:p>
          <a:p>
            <a:pPr lvl="1" defTabSz="463550">
              <a:spcBef>
                <a:spcPts val="0"/>
              </a:spcBef>
            </a:pPr>
            <a:r>
              <a:rPr lang="en-US" sz="2800" dirty="0">
                <a:solidFill>
                  <a:schemeClr val="tx1"/>
                </a:solidFill>
              </a:rPr>
              <a:t>Salt Gives Flavor</a:t>
            </a:r>
          </a:p>
          <a:p>
            <a:pPr lvl="1" defTabSz="463550">
              <a:spcBef>
                <a:spcPts val="0"/>
              </a:spcBef>
            </a:pPr>
            <a:r>
              <a:rPr lang="en-US" sz="2800" dirty="0">
                <a:solidFill>
                  <a:schemeClr val="tx1"/>
                </a:solidFill>
              </a:rPr>
              <a:t>Salt Creates Thirst</a:t>
            </a:r>
          </a:p>
          <a:p>
            <a:pPr lvl="1" defTabSz="463550">
              <a:spcBef>
                <a:spcPts val="0"/>
              </a:spcBef>
            </a:pPr>
            <a:endParaRPr lang="en-US" sz="1000" dirty="0">
              <a:solidFill>
                <a:schemeClr val="tx1"/>
              </a:solidFill>
            </a:endParaRPr>
          </a:p>
          <a:p>
            <a:pPr defTabSz="463550">
              <a:spcBef>
                <a:spcPts val="0"/>
              </a:spcBef>
            </a:pPr>
            <a:r>
              <a:rPr lang="en-US" sz="3200" dirty="0">
                <a:solidFill>
                  <a:schemeClr val="tx1"/>
                </a:solidFill>
              </a:rPr>
              <a:t>Light</a:t>
            </a:r>
          </a:p>
          <a:p>
            <a:pPr lvl="1" defTabSz="463550">
              <a:spcBef>
                <a:spcPts val="0"/>
              </a:spcBef>
            </a:pPr>
            <a:r>
              <a:rPr lang="en-US" sz="2800" dirty="0">
                <a:solidFill>
                  <a:schemeClr val="tx1"/>
                </a:solidFill>
              </a:rPr>
              <a:t>Light Reveals and Illuminates</a:t>
            </a:r>
          </a:p>
          <a:p>
            <a:pPr lvl="1" defTabSz="463550">
              <a:spcBef>
                <a:spcPts val="0"/>
              </a:spcBef>
            </a:pPr>
            <a:r>
              <a:rPr lang="en-US" sz="2800" dirty="0">
                <a:solidFill>
                  <a:schemeClr val="tx1"/>
                </a:solidFill>
              </a:rPr>
              <a:t>Light Drives Away Darkness</a:t>
            </a:r>
          </a:p>
          <a:p>
            <a:pPr lvl="1" defTabSz="463550">
              <a:spcBef>
                <a:spcPts val="0"/>
              </a:spcBef>
            </a:pPr>
            <a:r>
              <a:rPr lang="en-US" sz="2800" dirty="0">
                <a:solidFill>
                  <a:schemeClr val="tx1"/>
                </a:solidFill>
              </a:rPr>
              <a:t>Light Gives Guidance</a:t>
            </a:r>
          </a:p>
          <a:p>
            <a:pPr lvl="1" defTabSz="463550">
              <a:spcBef>
                <a:spcPts val="0"/>
              </a:spcBef>
            </a:pPr>
            <a:r>
              <a:rPr lang="en-US" sz="2800" dirty="0">
                <a:solidFill>
                  <a:schemeClr val="tx1"/>
                </a:solidFill>
              </a:rPr>
              <a:t>Light Warms and Comforts</a:t>
            </a:r>
          </a:p>
          <a:p>
            <a:pPr lvl="1" defTabSz="463550">
              <a:spcBef>
                <a:spcPts val="0"/>
              </a:spcBef>
            </a:pPr>
            <a:r>
              <a:rPr lang="en-US" sz="2800" dirty="0">
                <a:solidFill>
                  <a:schemeClr val="tx1"/>
                </a:solidFill>
              </a:rPr>
              <a:t>Light Draws Those Out of the Darkness</a:t>
            </a:r>
          </a:p>
          <a:p>
            <a:pPr defTabSz="463550">
              <a:spcBef>
                <a:spcPts val="0"/>
              </a:spcBef>
            </a:pPr>
            <a:r>
              <a:rPr lang="en-US" sz="3000" dirty="0">
                <a:solidFill>
                  <a:schemeClr val="tx1"/>
                </a:solidFill>
              </a:rPr>
              <a:t>Maintaining Our Influence</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745814814"/>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An Apologist</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715500" cy="5176495"/>
          </a:xfrm>
        </p:spPr>
        <p:txBody>
          <a:bodyPr>
            <a:normAutofit/>
          </a:bodyPr>
          <a:lstStyle/>
          <a:p>
            <a:pPr marL="0" indent="0" defTabSz="463550">
              <a:spcBef>
                <a:spcPts val="0"/>
              </a:spcBef>
              <a:buNone/>
            </a:pPr>
            <a:r>
              <a:rPr lang="en-US" sz="3000" dirty="0">
                <a:solidFill>
                  <a:schemeClr val="tx1"/>
                </a:solidFill>
              </a:rPr>
              <a:t>Defense – Greek “</a:t>
            </a:r>
            <a:r>
              <a:rPr lang="en-US" sz="3000" dirty="0" err="1">
                <a:solidFill>
                  <a:schemeClr val="tx1"/>
                </a:solidFill>
              </a:rPr>
              <a:t>apologian</a:t>
            </a:r>
            <a:r>
              <a:rPr lang="en-US" sz="3000" dirty="0">
                <a:solidFill>
                  <a:schemeClr val="tx1"/>
                </a:solidFill>
              </a:rPr>
              <a:t>”</a:t>
            </a:r>
            <a:r>
              <a:rPr lang="en-US" sz="3000" dirty="0">
                <a:solidFill>
                  <a:schemeClr val="tx1"/>
                </a:solidFill>
                <a:sym typeface="Wingdings" panose="05000000000000000000" pitchFamily="2" charset="2"/>
              </a:rPr>
              <a:t></a:t>
            </a:r>
            <a:r>
              <a:rPr lang="en-US" sz="3000" dirty="0">
                <a:solidFill>
                  <a:schemeClr val="tx1"/>
                </a:solidFill>
              </a:rPr>
              <a:t> English “apology”</a:t>
            </a:r>
          </a:p>
          <a:p>
            <a:pPr marL="0" indent="0" defTabSz="463550">
              <a:spcBef>
                <a:spcPts val="0"/>
              </a:spcBef>
              <a:buNone/>
            </a:pPr>
            <a:endParaRPr lang="en-US" sz="3000" dirty="0">
              <a:solidFill>
                <a:schemeClr val="tx1"/>
              </a:solidFill>
            </a:endParaRPr>
          </a:p>
          <a:p>
            <a:pPr marL="0" indent="0" defTabSz="463550">
              <a:spcBef>
                <a:spcPts val="0"/>
              </a:spcBef>
              <a:buNone/>
            </a:pPr>
            <a:r>
              <a:rPr lang="en-US" sz="3000" dirty="0">
                <a:solidFill>
                  <a:schemeClr val="tx1"/>
                </a:solidFill>
              </a:rPr>
              <a:t>It </a:t>
            </a:r>
            <a:r>
              <a:rPr lang="en-US" sz="3000" b="1" dirty="0">
                <a:solidFill>
                  <a:schemeClr val="tx1"/>
                </a:solidFill>
              </a:rPr>
              <a:t>does</a:t>
            </a:r>
            <a:r>
              <a:rPr lang="en-US" sz="3000" dirty="0">
                <a:solidFill>
                  <a:schemeClr val="tx1"/>
                </a:solidFill>
              </a:rPr>
              <a:t> </a:t>
            </a:r>
            <a:r>
              <a:rPr lang="en-US" sz="3000" b="1" dirty="0">
                <a:solidFill>
                  <a:schemeClr val="tx1"/>
                </a:solidFill>
              </a:rPr>
              <a:t>not</a:t>
            </a:r>
            <a:r>
              <a:rPr lang="en-US" sz="3000" dirty="0">
                <a:solidFill>
                  <a:schemeClr val="tx1"/>
                </a:solidFill>
              </a:rPr>
              <a:t> mean Christians “apologize” for our faith </a:t>
            </a:r>
          </a:p>
          <a:p>
            <a:pPr marL="0" indent="0" defTabSz="463550">
              <a:spcBef>
                <a:spcPts val="0"/>
              </a:spcBef>
              <a:buNone/>
            </a:pPr>
            <a:endParaRPr lang="en-US" sz="3000" dirty="0">
              <a:solidFill>
                <a:schemeClr val="tx1"/>
              </a:solidFill>
            </a:endParaRPr>
          </a:p>
          <a:p>
            <a:pPr marL="0" indent="0" defTabSz="463550">
              <a:spcBef>
                <a:spcPts val="0"/>
              </a:spcBef>
              <a:buNone/>
            </a:pPr>
            <a:r>
              <a:rPr lang="en-US" sz="3000" dirty="0">
                <a:solidFill>
                  <a:schemeClr val="tx1"/>
                </a:solidFill>
              </a:rPr>
              <a:t>It </a:t>
            </a:r>
            <a:r>
              <a:rPr lang="en-US" sz="3000" b="1" dirty="0">
                <a:solidFill>
                  <a:schemeClr val="tx1"/>
                </a:solidFill>
              </a:rPr>
              <a:t>does</a:t>
            </a:r>
            <a:r>
              <a:rPr lang="en-US" sz="3000" dirty="0">
                <a:solidFill>
                  <a:schemeClr val="tx1"/>
                </a:solidFill>
              </a:rPr>
              <a:t> mean Christians “give a defense” for our faith</a:t>
            </a:r>
          </a:p>
          <a:p>
            <a:pPr marL="0" indent="0" defTabSz="463550">
              <a:spcBef>
                <a:spcPts val="0"/>
              </a:spcBef>
              <a:buNone/>
            </a:pPr>
            <a:endParaRPr lang="en-US" sz="3000" dirty="0">
              <a:solidFill>
                <a:schemeClr val="tx1"/>
              </a:solidFill>
            </a:endParaRPr>
          </a:p>
          <a:p>
            <a:pPr marL="0" indent="0" defTabSz="463550">
              <a:spcBef>
                <a:spcPts val="0"/>
              </a:spcBef>
              <a:buNone/>
            </a:pPr>
            <a:r>
              <a:rPr lang="en-US" sz="3000" u="sng" dirty="0">
                <a:solidFill>
                  <a:schemeClr val="tx1"/>
                </a:solidFill>
              </a:rPr>
              <a:t>Christian Apologetics</a:t>
            </a:r>
            <a:r>
              <a:rPr lang="en-US" sz="3000" dirty="0">
                <a:solidFill>
                  <a:schemeClr val="tx1"/>
                </a:solidFill>
              </a:rPr>
              <a:t> – is a branch of Christian theology that defends Christianity against objections, or defends the evidence that supports Christianity</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1240151176"/>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An Apologist</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325536" cy="5176495"/>
          </a:xfrm>
        </p:spPr>
        <p:txBody>
          <a:bodyPr>
            <a:normAutofit/>
          </a:bodyPr>
          <a:lstStyle/>
          <a:p>
            <a:pPr marL="0" indent="0" defTabSz="463550">
              <a:spcBef>
                <a:spcPts val="0"/>
              </a:spcBef>
              <a:buNone/>
            </a:pPr>
            <a:r>
              <a:rPr lang="en-US" sz="2800" dirty="0">
                <a:solidFill>
                  <a:schemeClr val="tx1"/>
                </a:solidFill>
              </a:rPr>
              <a:t>Paul was appointed for the defense of the Gospel      (Phil 1:16)</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Acts 17:2-3</a:t>
            </a:r>
            <a:r>
              <a:rPr lang="en-US" sz="3000" dirty="0">
                <a:solidFill>
                  <a:schemeClr val="tx1"/>
                </a:solidFill>
              </a:rPr>
              <a:t> </a:t>
            </a:r>
          </a:p>
          <a:p>
            <a:pPr marL="0" indent="0" defTabSz="463550">
              <a:spcBef>
                <a:spcPts val="0"/>
              </a:spcBef>
              <a:buNone/>
            </a:pPr>
            <a:r>
              <a:rPr lang="en-US" sz="2800" dirty="0">
                <a:solidFill>
                  <a:schemeClr val="tx1"/>
                </a:solidFill>
              </a:rPr>
              <a:t>And according to Paul's custom, he went to them, and for three Sabbaths </a:t>
            </a:r>
            <a:r>
              <a:rPr lang="en-US" sz="2800" u="sng" dirty="0">
                <a:solidFill>
                  <a:schemeClr val="tx1"/>
                </a:solidFill>
              </a:rPr>
              <a:t>reasoned with them</a:t>
            </a:r>
            <a:r>
              <a:rPr lang="en-US" sz="2800" dirty="0">
                <a:solidFill>
                  <a:schemeClr val="tx1"/>
                </a:solidFill>
              </a:rPr>
              <a:t> from the Scriptures, </a:t>
            </a:r>
            <a:r>
              <a:rPr lang="en-US" sz="2800" u="sng" dirty="0">
                <a:solidFill>
                  <a:schemeClr val="tx1"/>
                </a:solidFill>
              </a:rPr>
              <a:t>explaining</a:t>
            </a:r>
            <a:r>
              <a:rPr lang="en-US" sz="2800" dirty="0">
                <a:solidFill>
                  <a:schemeClr val="tx1"/>
                </a:solidFill>
              </a:rPr>
              <a:t> and </a:t>
            </a:r>
            <a:r>
              <a:rPr lang="en-US" sz="2800" u="sng" dirty="0">
                <a:solidFill>
                  <a:schemeClr val="tx1"/>
                </a:solidFill>
              </a:rPr>
              <a:t>giving evidence</a:t>
            </a:r>
            <a:r>
              <a:rPr lang="en-US" sz="2800" dirty="0">
                <a:solidFill>
                  <a:schemeClr val="tx1"/>
                </a:solidFill>
              </a:rPr>
              <a:t> that the Christ had to suffer and rise again from the dead, and saying, "This Jesus whom I am proclaiming to you is the Christ."</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3460848947"/>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677334" y="609600"/>
            <a:ext cx="8830560" cy="1320800"/>
          </a:xfrm>
        </p:spPr>
        <p:txBody>
          <a:bodyPr/>
          <a:lstStyle/>
          <a:p>
            <a:r>
              <a:rPr lang="en-US" dirty="0">
                <a:solidFill>
                  <a:schemeClr val="tx1"/>
                </a:solidFill>
              </a:rPr>
              <a:t>An Apologist</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606860"/>
            <a:ext cx="9715500" cy="5176495"/>
          </a:xfrm>
        </p:spPr>
        <p:txBody>
          <a:bodyPr>
            <a:normAutofit/>
          </a:bodyPr>
          <a:lstStyle/>
          <a:p>
            <a:pPr marL="0" indent="0" defTabSz="463550">
              <a:spcBef>
                <a:spcPts val="0"/>
              </a:spcBef>
              <a:buNone/>
            </a:pPr>
            <a:r>
              <a:rPr lang="en-US" sz="2800" dirty="0">
                <a:solidFill>
                  <a:schemeClr val="tx1"/>
                </a:solidFill>
              </a:rPr>
              <a:t>Was this just for the Apostles?</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Jude 3 </a:t>
            </a:r>
          </a:p>
          <a:p>
            <a:pPr marL="0" indent="0" defTabSz="463550">
              <a:spcBef>
                <a:spcPts val="0"/>
              </a:spcBef>
              <a:buNone/>
            </a:pPr>
            <a:r>
              <a:rPr lang="en-US" sz="2800" dirty="0">
                <a:solidFill>
                  <a:schemeClr val="tx1"/>
                </a:solidFill>
              </a:rPr>
              <a:t>Beloved, while I was making every effort to write you about our common salvation, I felt the necessity to write to you appealing that you </a:t>
            </a:r>
            <a:r>
              <a:rPr lang="en-US" sz="2800" u="sng" dirty="0">
                <a:solidFill>
                  <a:schemeClr val="tx1"/>
                </a:solidFill>
              </a:rPr>
              <a:t>contend earnestly for the faith</a:t>
            </a:r>
            <a:r>
              <a:rPr lang="en-US" sz="2800" dirty="0">
                <a:solidFill>
                  <a:schemeClr val="tx1"/>
                </a:solidFill>
              </a:rPr>
              <a:t> which was once for all handed down to the saints.</a:t>
            </a:r>
          </a:p>
          <a:p>
            <a:pPr marL="0" indent="0" defTabSz="463550">
              <a:spcBef>
                <a:spcPts val="0"/>
              </a:spcBef>
              <a:buNone/>
            </a:pPr>
            <a:endParaRPr lang="en-US" sz="2800" dirty="0">
              <a:solidFill>
                <a:schemeClr val="tx1"/>
              </a:solidFill>
            </a:endParaRPr>
          </a:p>
          <a:p>
            <a:pPr marL="0" indent="0" defTabSz="463550">
              <a:spcBef>
                <a:spcPts val="0"/>
              </a:spcBef>
              <a:buNone/>
            </a:pPr>
            <a:r>
              <a:rPr lang="en-US" sz="2800" dirty="0">
                <a:solidFill>
                  <a:schemeClr val="tx1"/>
                </a:solidFill>
              </a:rPr>
              <a:t>Contend – fight</a:t>
            </a:r>
          </a:p>
          <a:p>
            <a:pPr marL="0" indent="0" defTabSz="463550">
              <a:spcBef>
                <a:spcPts val="0"/>
              </a:spcBef>
              <a:buNone/>
            </a:pPr>
            <a:r>
              <a:rPr lang="en-US" sz="2800" dirty="0">
                <a:solidFill>
                  <a:schemeClr val="tx1"/>
                </a:solidFill>
              </a:rPr>
              <a:t>Earnestly - agonize</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26099693"/>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5585</TotalTime>
  <Words>1162</Words>
  <Application>Microsoft Office PowerPoint</Application>
  <PresentationFormat>Widescreen</PresentationFormat>
  <Paragraphs>229</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Khmer UI</vt:lpstr>
      <vt:lpstr>Trebuchet MS</vt:lpstr>
      <vt:lpstr>Wingdings</vt:lpstr>
      <vt:lpstr>Wingdings 3</vt:lpstr>
      <vt:lpstr>Facet</vt:lpstr>
      <vt:lpstr>PowerPoint Presentation</vt:lpstr>
      <vt:lpstr>THE DISCIPLES RELATIONSHIP:</vt:lpstr>
      <vt:lpstr>THE DISCIPLES RELATIONSHIP TO THE WORLD:</vt:lpstr>
      <vt:lpstr>LESSON 12: An Apologist The Disciple’s Answer</vt:lpstr>
      <vt:lpstr>An Apologist – Lesson 12</vt:lpstr>
      <vt:lpstr>Salt and Light – Lesson 11 </vt:lpstr>
      <vt:lpstr>An Apologist</vt:lpstr>
      <vt:lpstr>An Apologist</vt:lpstr>
      <vt:lpstr>An Apologist</vt:lpstr>
      <vt:lpstr>An Apologist</vt:lpstr>
      <vt:lpstr>Sanctify the Lord God in Your Hearts</vt:lpstr>
      <vt:lpstr>Sanctify the Lord God in Your Hearts</vt:lpstr>
      <vt:lpstr>Always Be Ready</vt:lpstr>
      <vt:lpstr>Always Be Ready</vt:lpstr>
      <vt:lpstr>Always Be Ready</vt:lpstr>
      <vt:lpstr>To Give a Defense</vt:lpstr>
      <vt:lpstr>To Give a Defense</vt:lpstr>
      <vt:lpstr>To Everyone Who Asks You</vt:lpstr>
      <vt:lpstr>To Everyone Who Asks You</vt:lpstr>
      <vt:lpstr>A Reason for the Hope that is in You</vt:lpstr>
      <vt:lpstr>With Meekness and Fear</vt:lpstr>
      <vt:lpstr>With Meekness and Fear</vt:lpstr>
      <vt:lpstr>A Good Conscience </vt:lpstr>
      <vt:lpstr>An Apologist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Thornton, Robert</dc:creator>
  <cp:lastModifiedBy>Thornton, Robert</cp:lastModifiedBy>
  <cp:revision>191</cp:revision>
  <dcterms:created xsi:type="dcterms:W3CDTF">2019-04-01T23:59:38Z</dcterms:created>
  <dcterms:modified xsi:type="dcterms:W3CDTF">2019-06-26T22:25:30Z</dcterms:modified>
</cp:coreProperties>
</file>